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69" r:id="rId3"/>
    <p:sldId id="270" r:id="rId4"/>
    <p:sldId id="320" r:id="rId5"/>
    <p:sldId id="273" r:id="rId6"/>
    <p:sldId id="274" r:id="rId7"/>
    <p:sldId id="276" r:id="rId8"/>
    <p:sldId id="319" r:id="rId9"/>
    <p:sldId id="321" r:id="rId10"/>
    <p:sldId id="277" r:id="rId11"/>
    <p:sldId id="300" r:id="rId12"/>
    <p:sldId id="301" r:id="rId13"/>
    <p:sldId id="302" r:id="rId14"/>
    <p:sldId id="303" r:id="rId15"/>
    <p:sldId id="278" r:id="rId16"/>
    <p:sldId id="304" r:id="rId17"/>
    <p:sldId id="305" r:id="rId18"/>
    <p:sldId id="279" r:id="rId19"/>
    <p:sldId id="280" r:id="rId20"/>
    <p:sldId id="282" r:id="rId21"/>
    <p:sldId id="310" r:id="rId22"/>
    <p:sldId id="322" r:id="rId23"/>
    <p:sldId id="323" r:id="rId24"/>
    <p:sldId id="324" r:id="rId25"/>
    <p:sldId id="325" r:id="rId26"/>
    <p:sldId id="326" r:id="rId27"/>
    <p:sldId id="283" r:id="rId28"/>
    <p:sldId id="316" r:id="rId29"/>
    <p:sldId id="317" r:id="rId30"/>
    <p:sldId id="307" r:id="rId31"/>
    <p:sldId id="327" r:id="rId32"/>
    <p:sldId id="26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9" autoAdjust="0"/>
    <p:restoredTop sz="92455" autoAdjust="0"/>
  </p:normalViewPr>
  <p:slideViewPr>
    <p:cSldViewPr snapToGrid="0">
      <p:cViewPr varScale="1">
        <p:scale>
          <a:sx n="93" d="100"/>
          <a:sy n="93" d="100"/>
        </p:scale>
        <p:origin x="408" y="8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47D3C-0FE8-48CD-ABE8-2F27A3675F1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5841D-9202-401D-8230-986CBD68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6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24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Raszteres terepelemzés &gt; Lejtőszög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93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u-HU" dirty="0"/>
              <a:t>Raszteres terepelemzés &gt; Kitettség</a:t>
            </a:r>
          </a:p>
          <a:p>
            <a:pPr lvl="0"/>
            <a:r>
              <a:rPr lang="hu-HU" dirty="0"/>
              <a:t>GDAL &gt; Raszteranalízis &gt; Kitettség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22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u-HU" dirty="0"/>
              <a:t>Raszteres terepelemzés &gt; Domborzatárnyékolás</a:t>
            </a:r>
          </a:p>
          <a:p>
            <a:pPr lvl="0"/>
            <a:r>
              <a:rPr lang="hu-HU" dirty="0"/>
              <a:t>GDAL &gt; Raszteranalízis &gt; Domborzatárnyékolás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96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SAGA &gt; </a:t>
            </a:r>
            <a:r>
              <a:rPr lang="hu-HU" dirty="0" err="1"/>
              <a:t>Raster</a:t>
            </a:r>
            <a:r>
              <a:rPr lang="hu-HU" dirty="0"/>
              <a:t> – </a:t>
            </a:r>
            <a:r>
              <a:rPr lang="hu-HU" dirty="0" err="1"/>
              <a:t>Tools</a:t>
            </a:r>
            <a:r>
              <a:rPr lang="hu-HU" dirty="0"/>
              <a:t> &gt; </a:t>
            </a:r>
            <a:r>
              <a:rPr lang="hu-HU" dirty="0" err="1"/>
              <a:t>Resampling</a:t>
            </a:r>
            <a:endParaRPr lang="hu-HU" dirty="0"/>
          </a:p>
          <a:p>
            <a:r>
              <a:rPr lang="hu-HU" dirty="0"/>
              <a:t>GRASS &gt; </a:t>
            </a:r>
            <a:r>
              <a:rPr lang="hu-HU" dirty="0" err="1"/>
              <a:t>Raster</a:t>
            </a:r>
            <a:r>
              <a:rPr lang="hu-HU" dirty="0"/>
              <a:t> &gt; </a:t>
            </a:r>
            <a:r>
              <a:rPr lang="hu-HU" dirty="0" err="1"/>
              <a:t>r.resample</a:t>
            </a:r>
            <a:r>
              <a:rPr lang="hu-HU" dirty="0"/>
              <a:t> / </a:t>
            </a:r>
            <a:r>
              <a:rPr lang="hu-HU" dirty="0" err="1"/>
              <a:t>r.resamp.interp</a:t>
            </a:r>
            <a:endParaRPr lang="hu-HU" dirty="0"/>
          </a:p>
          <a:p>
            <a:r>
              <a:rPr lang="hu-HU" dirty="0"/>
              <a:t>SAGA &gt; </a:t>
            </a:r>
            <a:r>
              <a:rPr lang="hu-HU" dirty="0" err="1"/>
              <a:t>Raster</a:t>
            </a:r>
            <a:r>
              <a:rPr lang="hu-HU" dirty="0"/>
              <a:t> – </a:t>
            </a:r>
            <a:r>
              <a:rPr lang="hu-HU" dirty="0" err="1"/>
              <a:t>Tools</a:t>
            </a:r>
            <a:r>
              <a:rPr lang="hu-HU" dirty="0"/>
              <a:t> &gt; </a:t>
            </a:r>
            <a:r>
              <a:rPr lang="hu-HU" dirty="0" err="1"/>
              <a:t>Raster</a:t>
            </a:r>
            <a:r>
              <a:rPr lang="hu-HU" dirty="0"/>
              <a:t> </a:t>
            </a:r>
            <a:r>
              <a:rPr lang="hu-HU" dirty="0" err="1"/>
              <a:t>masking</a:t>
            </a:r>
            <a:endParaRPr lang="hu-H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GDAL &gt; Raszteranalízis &gt; Közelség (raszter távolság)</a:t>
            </a:r>
          </a:p>
          <a:p>
            <a:r>
              <a:rPr lang="hu-HU" dirty="0"/>
              <a:t>Raszterkészítés &gt; Konstans raszterréteg létrehozása</a:t>
            </a:r>
          </a:p>
          <a:p>
            <a:r>
              <a:rPr lang="hu-HU" dirty="0"/>
              <a:t>Raszterkészítés &gt; Véletlenszerű raszterréteg létrehozása (egyenletes eloszlás)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16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u-HU" dirty="0"/>
              <a:t>GRASS &gt; </a:t>
            </a:r>
            <a:r>
              <a:rPr lang="hu-HU" dirty="0" err="1"/>
              <a:t>Imagery</a:t>
            </a:r>
            <a:r>
              <a:rPr lang="hu-HU" dirty="0"/>
              <a:t> &gt; </a:t>
            </a:r>
            <a:r>
              <a:rPr lang="hu-HU" dirty="0" err="1"/>
              <a:t>i.image.mosaic</a:t>
            </a:r>
            <a:endParaRPr lang="hu-HU" dirty="0"/>
          </a:p>
          <a:p>
            <a:r>
              <a:rPr lang="hu-HU" dirty="0"/>
              <a:t>SAGA &gt; Terrain </a:t>
            </a:r>
            <a:r>
              <a:rPr lang="hu-HU" dirty="0" err="1"/>
              <a:t>Analysis</a:t>
            </a:r>
            <a:r>
              <a:rPr lang="hu-HU" dirty="0"/>
              <a:t> – </a:t>
            </a:r>
            <a:r>
              <a:rPr lang="hu-HU" dirty="0" err="1"/>
              <a:t>Preprocessing</a:t>
            </a:r>
            <a:endParaRPr lang="hu-HU" dirty="0"/>
          </a:p>
          <a:p>
            <a:r>
              <a:rPr lang="hu-HU" dirty="0"/>
              <a:t>SAGA &gt; Terrain </a:t>
            </a:r>
            <a:r>
              <a:rPr lang="hu-HU" dirty="0" err="1"/>
              <a:t>Analysis</a:t>
            </a:r>
            <a:r>
              <a:rPr lang="hu-HU" dirty="0"/>
              <a:t> – </a:t>
            </a:r>
            <a:r>
              <a:rPr lang="hu-HU" dirty="0" err="1"/>
              <a:t>Hydrology</a:t>
            </a:r>
            <a:endParaRPr lang="hu-HU" dirty="0"/>
          </a:p>
          <a:p>
            <a:r>
              <a:rPr lang="hu-HU" dirty="0"/>
              <a:t>GRASS &gt; </a:t>
            </a:r>
            <a:r>
              <a:rPr lang="hu-HU" dirty="0" err="1"/>
              <a:t>Raster</a:t>
            </a:r>
            <a:r>
              <a:rPr lang="hu-HU" dirty="0"/>
              <a:t> &gt; r.flow / </a:t>
            </a:r>
            <a:r>
              <a:rPr lang="hu-HU" dirty="0" err="1"/>
              <a:t>r.water.outlet</a:t>
            </a:r>
            <a:endParaRPr lang="hu-H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Raszteranalízis &gt; </a:t>
            </a:r>
            <a:r>
              <a:rPr lang="hu-HU" dirty="0" err="1"/>
              <a:t>Újraosztályozás</a:t>
            </a:r>
            <a:r>
              <a:rPr lang="hu-HU" dirty="0"/>
              <a:t> tábla alapján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Raszteranalízis &gt; </a:t>
            </a:r>
            <a:r>
              <a:rPr lang="hu-HU" dirty="0" err="1"/>
              <a:t>Raster</a:t>
            </a:r>
            <a:r>
              <a:rPr lang="hu-HU" dirty="0"/>
              <a:t> </a:t>
            </a:r>
            <a:r>
              <a:rPr lang="hu-HU" dirty="0" err="1"/>
              <a:t>calculator</a:t>
            </a: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72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Raszteranalízis &gt; </a:t>
            </a:r>
            <a:r>
              <a:rPr lang="hu-HU" dirty="0" err="1"/>
              <a:t>Raster</a:t>
            </a:r>
            <a:r>
              <a:rPr lang="hu-HU" dirty="0"/>
              <a:t> </a:t>
            </a:r>
            <a:r>
              <a:rPr lang="hu-HU" dirty="0" err="1"/>
              <a:t>calculator</a:t>
            </a: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38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5E1A-9C8C-46AD-81E4-38711766F2B8}" type="datetime10">
              <a:rPr lang="en-US" smtClean="0"/>
              <a:t>11:13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FEA7BEB4-D692-C382-5EA6-3475F8A43E13}"/>
              </a:ext>
            </a:extLst>
          </p:cNvPr>
          <p:cNvSpPr/>
          <p:nvPr userDrawn="1"/>
        </p:nvSpPr>
        <p:spPr>
          <a:xfrm>
            <a:off x="831850" y="6376591"/>
            <a:ext cx="746442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807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1B6B-0932-4247-8245-8F27FDE5EEEA}" type="datetime10">
              <a:rPr lang="en-US" smtClean="0"/>
              <a:t>11:13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9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902E-9007-4551-B744-B2B2B6BC9C56}" type="datetime10">
              <a:rPr lang="en-US" smtClean="0"/>
              <a:t>11:13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7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11:13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5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11:13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0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C7E-FF97-495E-8EA6-C5BAD3AE314C}" type="datetime10">
              <a:rPr lang="en-US" smtClean="0"/>
              <a:t>11:13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7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D53F-7ACA-4B0B-B523-4F46A2824FC5}" type="datetime10">
              <a:rPr lang="en-US" smtClean="0"/>
              <a:t>11:13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C268-431E-4349-9A45-98FD4D86C13F}" type="datetime10">
              <a:rPr lang="en-US" smtClean="0"/>
              <a:t>11:13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4175-704E-4DD3-9E08-6D81C044BEE2}" type="datetime10">
              <a:rPr lang="en-US" smtClean="0"/>
              <a:t>11:13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131A-5425-4BE3-A567-B8E7A0687957}" type="datetime10">
              <a:rPr lang="en-US" smtClean="0"/>
              <a:t>11:13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8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62BD-8D8B-46AD-9B8C-A463E47E2FF7}" type="datetime10">
              <a:rPr lang="en-US" smtClean="0"/>
              <a:t>11:13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3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174172"/>
            <a:ext cx="10515600" cy="959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422400"/>
            <a:ext cx="10515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476344" y="6376591"/>
            <a:ext cx="287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3300"/>
                </a:solidFill>
                <a:latin typeface="Arial Narrow" panose="020B0606020202030204" pitchFamily="34" charset="0"/>
              </a:defRPr>
            </a:lvl1pPr>
          </a:lstStyle>
          <a:p>
            <a:fld id="{3F83F346-FC3B-4FAE-9C55-E22FC3EDEB65}" type="datetime10">
              <a:rPr lang="en-US" smtClean="0"/>
              <a:pPr/>
              <a:t>11:13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00"/>
                </a:solidFill>
              </a:defRPr>
            </a:lvl1pPr>
          </a:lstStyle>
          <a:p>
            <a:fld id="{BF021985-4801-4ED1-847D-F9AC44EE79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églalap 6"/>
          <p:cNvSpPr/>
          <p:nvPr userDrawn="1"/>
        </p:nvSpPr>
        <p:spPr>
          <a:xfrm>
            <a:off x="0" y="1167618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 userDrawn="1"/>
        </p:nvSpPr>
        <p:spPr>
          <a:xfrm>
            <a:off x="0" y="6234797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zövegdoboz 8"/>
          <p:cNvSpPr txBox="1"/>
          <p:nvPr userDrawn="1"/>
        </p:nvSpPr>
        <p:spPr>
          <a:xfrm>
            <a:off x="838200" y="6371371"/>
            <a:ext cx="613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3300"/>
                </a:solidFill>
                <a:latin typeface="Arial Narrow" panose="020B0606020202030204" pitchFamily="34" charset="0"/>
              </a:rPr>
              <a:t>Raszterműveletek</a:t>
            </a:r>
          </a:p>
        </p:txBody>
      </p:sp>
    </p:spTree>
    <p:extLst>
      <p:ext uri="{BB962C8B-B14F-4D97-AF65-F5344CB8AC3E}">
        <p14:creationId xmlns:p14="http://schemas.microsoft.com/office/powerpoint/2010/main" val="103705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300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03300"/>
          </a:solidFill>
          <a:latin typeface="Arial Narrow" panose="020B0606020202030204" pitchFamily="34" charset="0"/>
          <a:ea typeface="+mn-ea"/>
          <a:cs typeface="+mn-cs"/>
        </a:defRPr>
      </a:lvl1pPr>
      <a:lvl2pPr marL="534988" indent="-228600" algn="l" defTabSz="914400" rtl="0" eaLnBrk="1" latinLnBrk="0" hangingPunct="1">
        <a:lnSpc>
          <a:spcPct val="90000"/>
        </a:lnSpc>
        <a:spcBef>
          <a:spcPts val="500"/>
        </a:spcBef>
        <a:buFont typeface="Arial Narrow" panose="020B0606020202030204" pitchFamily="34" charset="0"/>
        <a:buChar char="–"/>
        <a:defRPr sz="2400" kern="1200">
          <a:solidFill>
            <a:srgbClr val="006600"/>
          </a:solidFill>
          <a:latin typeface="Arial Narrow" panose="020B0606020202030204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rgbClr val="006600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Raszterműveletek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/>
              <a:t>Geomatematika</a:t>
            </a:r>
            <a:r>
              <a:rPr lang="hu-HU" dirty="0"/>
              <a:t>, programozás, térinformatika</a:t>
            </a:r>
          </a:p>
          <a:p>
            <a:r>
              <a:rPr lang="hu-HU" dirty="0"/>
              <a:t>2026.03.11.</a:t>
            </a:r>
          </a:p>
          <a:p>
            <a:r>
              <a:rPr lang="hu-HU" dirty="0"/>
              <a:t>Bede-Fazekas Ákos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42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FE68C3-3782-10C9-62F3-3AF423A59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Kitettség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F2B9D66-1F9B-1A1F-3159-E9149B2F1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422430" cy="4754563"/>
          </a:xfrm>
        </p:spPr>
        <p:txBody>
          <a:bodyPr/>
          <a:lstStyle/>
          <a:p>
            <a:r>
              <a:rPr lang="hu-HU" dirty="0" err="1"/>
              <a:t>aspect</a:t>
            </a:r>
            <a:endParaRPr lang="hu-HU" dirty="0"/>
          </a:p>
          <a:p>
            <a:r>
              <a:rPr lang="hu-HU" dirty="0"/>
              <a:t>két eszköz, elég hasonló működés</a:t>
            </a:r>
          </a:p>
          <a:p>
            <a:pPr lvl="1"/>
            <a:r>
              <a:rPr lang="hu-HU" dirty="0" err="1"/>
              <a:t>Raster</a:t>
            </a:r>
            <a:r>
              <a:rPr lang="hu-HU" dirty="0"/>
              <a:t> terrain </a:t>
            </a:r>
            <a:r>
              <a:rPr lang="hu-HU" dirty="0" err="1"/>
              <a:t>analysis</a:t>
            </a:r>
            <a:r>
              <a:rPr lang="hu-HU" dirty="0"/>
              <a:t> &gt; </a:t>
            </a:r>
            <a:r>
              <a:rPr lang="hu-HU" dirty="0" err="1"/>
              <a:t>Aspect</a:t>
            </a:r>
            <a:endParaRPr lang="hu-HU" dirty="0"/>
          </a:p>
          <a:p>
            <a:pPr lvl="1"/>
            <a:r>
              <a:rPr lang="hu-HU" dirty="0"/>
              <a:t>GDAL &gt; </a:t>
            </a:r>
            <a:r>
              <a:rPr lang="hu-HU" dirty="0" err="1"/>
              <a:t>Raster</a:t>
            </a:r>
            <a:r>
              <a:rPr lang="hu-HU" dirty="0"/>
              <a:t> </a:t>
            </a:r>
            <a:r>
              <a:rPr lang="hu-HU" dirty="0" err="1"/>
              <a:t>analysis</a:t>
            </a:r>
            <a:r>
              <a:rPr lang="hu-HU" dirty="0"/>
              <a:t> &gt; </a:t>
            </a:r>
            <a:r>
              <a:rPr lang="hu-HU" dirty="0" err="1"/>
              <a:t>Aspect</a:t>
            </a:r>
            <a:endParaRPr lang="hu-HU" dirty="0"/>
          </a:p>
          <a:p>
            <a:r>
              <a:rPr lang="hu-HU" dirty="0"/>
              <a:t>merrefelé "néz" a lejtő</a:t>
            </a:r>
          </a:p>
          <a:p>
            <a:pPr lvl="1"/>
            <a:r>
              <a:rPr lang="hu-HU" dirty="0"/>
              <a:t>pontosabban: a lejtőirány vízszintes vetülete</a:t>
            </a:r>
          </a:p>
          <a:p>
            <a:pPr lvl="1"/>
            <a:r>
              <a:rPr lang="hu-HU" dirty="0"/>
              <a:t>másképpen: a felszínre merőlegesen érkező fénysugár beesési irányának </a:t>
            </a:r>
            <a:r>
              <a:rPr lang="hu-HU" dirty="0" err="1"/>
              <a:t>ellentettje</a:t>
            </a:r>
            <a:endParaRPr lang="hu-HU" dirty="0"/>
          </a:p>
          <a:p>
            <a:r>
              <a:rPr lang="hu-HU" dirty="0"/>
              <a:t>az eredmény fok (vagy radián)</a:t>
            </a:r>
          </a:p>
          <a:p>
            <a:pPr lvl="1"/>
            <a:r>
              <a:rPr lang="hu-HU" dirty="0"/>
              <a:t>0°/360°: észak, 90°: kelet, 180°: dél, 270°: nyugat</a:t>
            </a:r>
          </a:p>
          <a:p>
            <a:pPr lvl="1"/>
            <a:r>
              <a:rPr lang="hu-HU" dirty="0"/>
              <a:t>a teljesen vízszintes megegyezés szerint </a:t>
            </a:r>
            <a:r>
              <a:rPr lang="hu-HU" dirty="0" err="1"/>
              <a:t>NoData</a:t>
            </a:r>
            <a:r>
              <a:rPr lang="hu-HU" dirty="0"/>
              <a:t>/0/-1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251213B-C3B2-9385-500A-D254D9A6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11:13</a:t>
            </a:fld>
            <a:endParaRPr lang="en-US"/>
          </a:p>
        </p:txBody>
      </p:sp>
      <p:pic>
        <p:nvPicPr>
          <p:cNvPr id="8" name="Kép 7" descr="A képen kültéri, fa, hegy, növényzet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EF14F6A5-E94E-9614-6364-990B1080ED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0630" y="3429000"/>
            <a:ext cx="3817070" cy="26391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 descr="A képen szoftver, Multimédiás szoftver, képernyőkép, Számítógépes ikon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1A2CB0C4-9EBF-C5CB-954E-B8726EEDB5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0630" y="174172"/>
            <a:ext cx="3817071" cy="31265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5663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F2878-D8B8-B95D-FFEB-0D2A45979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3935B6B8-3055-7FD5-762D-E2AA5FC5B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25550" y="1377751"/>
            <a:ext cx="5232160" cy="47545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28614CD0-7A60-06B7-3A75-FE0C99B51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Kitettség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AF501A2-E5D1-85AD-2055-34850DECE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987350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hozzunk létre kitettségrasztert a domborzatmodellből</a:t>
            </a:r>
          </a:p>
          <a:p>
            <a:pPr lvl="1"/>
            <a:r>
              <a:rPr lang="hu-HU" dirty="0"/>
              <a:t>adjunk narancssárga színt az ismeretlen értékű (vagyis vízszintes) celláknak (</a:t>
            </a:r>
            <a:r>
              <a:rPr lang="hu-HU" dirty="0" err="1"/>
              <a:t>Transparency</a:t>
            </a:r>
            <a:r>
              <a:rPr lang="hu-HU" dirty="0"/>
              <a:t> blokk)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E9C34D2-70FB-2CDE-312E-1051BDDD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15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71F1604-0D70-F265-6ED6-FCD5E1D87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Kitettség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67510D-6C48-3642-B798-3A7012DB0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146994" cy="4754563"/>
          </a:xfrm>
        </p:spPr>
        <p:txBody>
          <a:bodyPr/>
          <a:lstStyle/>
          <a:p>
            <a:r>
              <a:rPr lang="hu-HU" dirty="0"/>
              <a:t>színezni jellemzően piros-sárga-türkiz-sötétkék-piros színskálán szokás</a:t>
            </a:r>
          </a:p>
          <a:p>
            <a:pPr lvl="1"/>
            <a:r>
              <a:rPr lang="hu-HU" dirty="0"/>
              <a:t>átmenetesen vagy 4/8 kategóriába osztva</a:t>
            </a:r>
          </a:p>
          <a:p>
            <a:r>
              <a:rPr lang="hu-HU" dirty="0" err="1"/>
              <a:t>lejtőmeredekséggel</a:t>
            </a:r>
            <a:r>
              <a:rPr lang="hu-HU" dirty="0"/>
              <a:t> lehet kombinálni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64136D1-9B8A-D3F9-D6AD-AD14316C8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11:13</a:t>
            </a:fld>
            <a:endParaRPr lang="en-US"/>
          </a:p>
        </p:txBody>
      </p:sp>
      <p:pic>
        <p:nvPicPr>
          <p:cNvPr id="6" name="Kép 5" descr="A képen térkép, szöveg, képernyőkép, diagram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113AFAB8-2F4D-C9A2-F64A-F99FE42A4F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5194" y="3112265"/>
            <a:ext cx="5054403" cy="35666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 descr="A képen Színesség, művészet, minta, Majorelle kék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BE856CCA-B775-6844-66AE-9A7248E4FC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3" y="3112265"/>
            <a:ext cx="6654798" cy="35666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Kép 11" descr="A képen térkép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E0D23135-83D8-45F1-2631-38A3E318A0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5195" y="167084"/>
            <a:ext cx="5054403" cy="27963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Kép 13" descr="A képen képernyőkép, szöveg, kör, Színesség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524CDC93-2224-CFC9-8D33-117DC87654C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7288" y="4958474"/>
            <a:ext cx="1662545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 descr="A képen diagram, kör, Színesség, sor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FD67CFE1-3C0A-E8F9-9780-C4378B9071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4383" y="4958474"/>
            <a:ext cx="2209800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9266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1F2E0-ACB9-3F99-10C3-06732E750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D961F4-37C8-3344-81B4-CD6580CAC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Kitettség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5EAA5F0-F8A2-2F1B-075D-F0E351152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146994" cy="4754563"/>
          </a:xfrm>
        </p:spPr>
        <p:txBody>
          <a:bodyPr/>
          <a:lstStyle/>
          <a:p>
            <a:r>
              <a:rPr lang="hu-HU" dirty="0"/>
              <a:t>színezni jellemzően piros-sárga-türkiz-sötétkék-piros színskálán szokás</a:t>
            </a:r>
          </a:p>
          <a:p>
            <a:pPr lvl="1"/>
            <a:r>
              <a:rPr lang="hu-HU" dirty="0"/>
              <a:t>átmenetesen vagy 4/</a:t>
            </a:r>
            <a:r>
              <a:rPr lang="hu-HU" dirty="0">
                <a:solidFill>
                  <a:srgbClr val="FF0000"/>
                </a:solidFill>
              </a:rPr>
              <a:t>8 kategóriába osztva</a:t>
            </a:r>
          </a:p>
          <a:p>
            <a:r>
              <a:rPr lang="hu-HU" dirty="0" err="1"/>
              <a:t>lejtőmeredekséggel</a:t>
            </a:r>
            <a:r>
              <a:rPr lang="hu-HU" dirty="0"/>
              <a:t> lehet kombinálni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CFEC97E-7FB1-D0C2-FFD0-7CCE9742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11:13</a:t>
            </a:fld>
            <a:endParaRPr lang="en-US"/>
          </a:p>
        </p:txBody>
      </p:sp>
      <p:pic>
        <p:nvPicPr>
          <p:cNvPr id="6" name="Kép 5" descr="A képen térkép, szöveg, képernyőkép, diagram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03268253-03E0-690E-AD47-4EDFA2AA3A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5194" y="3112265"/>
            <a:ext cx="5054403" cy="35666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 descr="A képen Színesség, művészet, minta, Majorelle kék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791ADDA5-04B5-ED6F-83B9-AE8B3B49A8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3" y="3112265"/>
            <a:ext cx="6654798" cy="35666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Kép 11" descr="A képen térkép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0AEEF6ED-1830-7CB9-FE6E-A30529CB3C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5195" y="167084"/>
            <a:ext cx="5054403" cy="27963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Kép 13" descr="A képen képernyőkép, szöveg, kör, Színesség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AA0B4E78-1266-F7F8-A711-B1E5F49637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7288" y="4958474"/>
            <a:ext cx="1662545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 descr="A képen diagram, kör, Színesség, sor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A28097F5-B2E3-B5CE-8B9D-0813F2C2D0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4383" y="4958474"/>
            <a:ext cx="2209800" cy="16002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09469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E02B7-3FA3-46AE-E2BB-8B10236CF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DCD0D9B-22E8-AB76-DBBA-26F7FE75E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Kitettség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5CE54B0-AF9C-7E2D-760B-342E32472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146994" cy="4754563"/>
          </a:xfrm>
        </p:spPr>
        <p:txBody>
          <a:bodyPr/>
          <a:lstStyle/>
          <a:p>
            <a:r>
              <a:rPr lang="hu-HU" dirty="0"/>
              <a:t>színezni jellemzően piros-sárga-türkiz-sötétkék-piros színskálán szokás</a:t>
            </a:r>
          </a:p>
          <a:p>
            <a:pPr lvl="1"/>
            <a:r>
              <a:rPr lang="hu-HU" dirty="0"/>
              <a:t>átmenetesen vagy 4/8 kategóriába osztva</a:t>
            </a:r>
          </a:p>
          <a:p>
            <a:r>
              <a:rPr lang="hu-HU" dirty="0" err="1">
                <a:solidFill>
                  <a:srgbClr val="FF0000"/>
                </a:solidFill>
              </a:rPr>
              <a:t>lejtőmeredekséggel</a:t>
            </a:r>
            <a:r>
              <a:rPr lang="hu-HU" dirty="0">
                <a:solidFill>
                  <a:srgbClr val="FF0000"/>
                </a:solidFill>
              </a:rPr>
              <a:t> lehet kombinálni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5A4526A-AF68-7FFC-1D33-3871291F7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11:13</a:t>
            </a:fld>
            <a:endParaRPr lang="en-US"/>
          </a:p>
        </p:txBody>
      </p:sp>
      <p:pic>
        <p:nvPicPr>
          <p:cNvPr id="6" name="Kép 5" descr="A képen térkép, szöveg, képernyőkép, diagram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E37BA03F-30B7-1301-525E-D5EC19DCB5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5194" y="3112265"/>
            <a:ext cx="5054403" cy="35666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 descr="A képen Színesség, művészet, minta, Majorelle kék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DDE12234-1FDB-3868-82A5-8C557BFC21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3" y="3112265"/>
            <a:ext cx="6654798" cy="35666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Kép 11" descr="A képen térkép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08E31616-521A-E161-BC4F-04B4FB7F76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5195" y="167084"/>
            <a:ext cx="5054403" cy="27963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Kép 13" descr="A képen képernyőkép, szöveg, kör, Színesség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B103A67A-E5C4-3240-21AC-4DBDF0CC8C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7288" y="4958474"/>
            <a:ext cx="1662545" cy="16002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Kép 7" descr="A képen diagram, kör, Színesség, sor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5127FAD9-44DC-35FB-74A5-5F0FF410A1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4383" y="4958474"/>
            <a:ext cx="2209800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78787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57E37C8-AA83-1B7D-0E87-D175D5321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Domborzatárnyékolás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06D5F28-B3F8-BDEA-EA77-0DA254FE1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186800" cy="4754563"/>
          </a:xfrm>
        </p:spPr>
        <p:txBody>
          <a:bodyPr/>
          <a:lstStyle/>
          <a:p>
            <a:r>
              <a:rPr lang="hu-HU" dirty="0" err="1"/>
              <a:t>hillshade</a:t>
            </a:r>
            <a:endParaRPr lang="hu-HU" dirty="0"/>
          </a:p>
          <a:p>
            <a:r>
              <a:rPr lang="hu-HU" dirty="0"/>
              <a:t>két eszköz</a:t>
            </a:r>
          </a:p>
          <a:p>
            <a:pPr lvl="1"/>
            <a:r>
              <a:rPr lang="hu-HU" dirty="0" err="1"/>
              <a:t>Raster</a:t>
            </a:r>
            <a:r>
              <a:rPr lang="hu-HU" dirty="0"/>
              <a:t> terrain </a:t>
            </a:r>
            <a:r>
              <a:rPr lang="hu-HU" dirty="0" err="1"/>
              <a:t>analysis</a:t>
            </a:r>
            <a:r>
              <a:rPr lang="hu-HU" dirty="0"/>
              <a:t> &gt; </a:t>
            </a:r>
            <a:r>
              <a:rPr lang="hu-HU" dirty="0" err="1"/>
              <a:t>Hillshade</a:t>
            </a:r>
            <a:endParaRPr lang="hu-HU" dirty="0"/>
          </a:p>
          <a:p>
            <a:pPr lvl="1"/>
            <a:r>
              <a:rPr lang="hu-HU" dirty="0"/>
              <a:t>GDAL &gt; </a:t>
            </a:r>
            <a:r>
              <a:rPr lang="hu-HU" dirty="0" err="1"/>
              <a:t>Raster</a:t>
            </a:r>
            <a:r>
              <a:rPr lang="hu-HU" dirty="0"/>
              <a:t> </a:t>
            </a:r>
            <a:r>
              <a:rPr lang="hu-HU" dirty="0" err="1"/>
              <a:t>analysis</a:t>
            </a:r>
            <a:r>
              <a:rPr lang="hu-HU" dirty="0"/>
              <a:t> &gt; </a:t>
            </a:r>
            <a:r>
              <a:rPr lang="hu-HU" dirty="0" err="1"/>
              <a:t>Hillshade</a:t>
            </a:r>
            <a:endParaRPr lang="hu-HU" dirty="0"/>
          </a:p>
          <a:p>
            <a:pPr lvl="1"/>
            <a:r>
              <a:rPr lang="hu-HU" dirty="0"/>
              <a:t>utóbbi egy kicsit több beállítási lehetőséget ad</a:t>
            </a:r>
          </a:p>
          <a:p>
            <a:r>
              <a:rPr lang="hu-HU" dirty="0"/>
              <a:t>meg kell adnunk a napsugár beesési irányát (irányszög/</a:t>
            </a:r>
            <a:r>
              <a:rPr lang="hu-HU" dirty="0" err="1"/>
              <a:t>azimuth</a:t>
            </a:r>
            <a:r>
              <a:rPr lang="hu-HU" dirty="0"/>
              <a:t> és magassági szög/</a:t>
            </a:r>
            <a:r>
              <a:rPr lang="hu-HU" dirty="0" err="1"/>
              <a:t>angle</a:t>
            </a:r>
            <a:r>
              <a:rPr lang="hu-HU" dirty="0"/>
              <a:t>)</a:t>
            </a:r>
          </a:p>
          <a:p>
            <a:r>
              <a:rPr lang="hu-HU" dirty="0"/>
              <a:t>kartográfiai sztenderd, hogy a nap északnyugati irányból (300–315°) süt</a:t>
            </a:r>
          </a:p>
          <a:p>
            <a:pPr lvl="1"/>
            <a:r>
              <a:rPr lang="hu-HU" dirty="0"/>
              <a:t>mintha a déli féltekén lennénk</a:t>
            </a:r>
          </a:p>
          <a:p>
            <a:pPr lvl="1"/>
            <a:r>
              <a:rPr lang="hu-HU" dirty="0"/>
              <a:t>ez szebb eredményt ad, mintha délről sütne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7EE8D46-3E19-44D6-80F7-AEE2BE078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11:13</a:t>
            </a:fld>
            <a:endParaRPr lang="en-US"/>
          </a:p>
        </p:txBody>
      </p:sp>
      <p:pic>
        <p:nvPicPr>
          <p:cNvPr id="6" name="Kép 5" descr="A képen fekete-fehér, természet, kráter, monokróm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48F741F7-34E9-5553-9E03-C7C14E4EC5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5000" y="1422400"/>
            <a:ext cx="50000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77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7A2ADF7-1229-2FDA-8741-FFF346387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Domborzatárnyékolás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C95EF5C-0C44-05BA-CD86-2169DD66D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091953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készítsünk domborzatárnyékoló rasztert a QGIS saját eszközével</a:t>
            </a:r>
          </a:p>
          <a:p>
            <a:pPr lvl="1"/>
            <a:r>
              <a:rPr lang="hu-HU" dirty="0"/>
              <a:t>adjunk 50%-os </a:t>
            </a:r>
            <a:r>
              <a:rPr lang="hu-HU" dirty="0" err="1"/>
              <a:t>átlátszóságot</a:t>
            </a:r>
            <a:r>
              <a:rPr lang="hu-HU" dirty="0"/>
              <a:t> az új rétegnek, alatta színezzük a domborzatmodellt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156C5C4-1231-85FB-A9AB-5AFCA674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11:13</a:t>
            </a:fld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23F39CF-12DA-7B2F-30AC-6C47A17F9E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0153" y="1415902"/>
            <a:ext cx="6071347" cy="47190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50321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5F822F-CBA9-06BE-D495-0D4DD685D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Domborzatárnyékolás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AAD960B-F24D-25E1-D50E-F8D56A76E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4787899" cy="4754563"/>
          </a:xfrm>
        </p:spPr>
        <p:txBody>
          <a:bodyPr/>
          <a:lstStyle/>
          <a:p>
            <a:r>
              <a:rPr lang="hu-HU" dirty="0"/>
              <a:t>domborzatárnyékolást és szintvonalas megjelenítést kérhetünk a jelrendszernél (</a:t>
            </a:r>
            <a:r>
              <a:rPr lang="hu-HU" dirty="0" err="1"/>
              <a:t>Symbology</a:t>
            </a:r>
            <a:r>
              <a:rPr lang="hu-HU" dirty="0"/>
              <a:t>) is</a:t>
            </a:r>
          </a:p>
          <a:p>
            <a:pPr lvl="1"/>
            <a:r>
              <a:rPr lang="hu-HU" dirty="0"/>
              <a:t>ekkor nem jön létre új raszter</a:t>
            </a:r>
          </a:p>
          <a:p>
            <a:pPr lvl="1"/>
            <a:r>
              <a:rPr lang="hu-HU" dirty="0"/>
              <a:t>csak a meglévő domborzatmodellt ábrázoljuk másképpen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AB19C5B-BFBF-C4BE-67D0-B78BAB88A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11:13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63C0C69-45E6-E3DA-F3D2-44F208B29D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26099" y="1422401"/>
            <a:ext cx="6369957" cy="4635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7191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F24481-13BD-D2AF-F3F8-9F1A03EDB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További rasztereszközök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4C82F0F-FDE0-E70F-ADA1-6D45411AB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638142" cy="4754563"/>
          </a:xfrm>
        </p:spPr>
        <p:txBody>
          <a:bodyPr/>
          <a:lstStyle/>
          <a:p>
            <a:r>
              <a:rPr lang="hu-HU" dirty="0" err="1"/>
              <a:t>újramintavételezés</a:t>
            </a:r>
            <a:r>
              <a:rPr lang="hu-HU" dirty="0"/>
              <a:t>, aggregálás, diszaggregálás</a:t>
            </a:r>
          </a:p>
          <a:p>
            <a:pPr lvl="1"/>
            <a:r>
              <a:rPr lang="hu-HU" dirty="0"/>
              <a:t>SAGA &gt; </a:t>
            </a:r>
            <a:r>
              <a:rPr lang="hu-HU" dirty="0" err="1"/>
              <a:t>Raster</a:t>
            </a:r>
            <a:r>
              <a:rPr lang="hu-HU" dirty="0"/>
              <a:t> – </a:t>
            </a:r>
            <a:r>
              <a:rPr lang="hu-HU" dirty="0" err="1"/>
              <a:t>Tools</a:t>
            </a:r>
            <a:r>
              <a:rPr lang="hu-HU" dirty="0"/>
              <a:t> &gt; </a:t>
            </a:r>
            <a:r>
              <a:rPr lang="hu-HU" dirty="0" err="1"/>
              <a:t>Resampling</a:t>
            </a:r>
            <a:endParaRPr lang="hu-HU" dirty="0"/>
          </a:p>
          <a:p>
            <a:pPr lvl="1"/>
            <a:r>
              <a:rPr lang="hu-HU" dirty="0"/>
              <a:t>GRASS &gt; </a:t>
            </a:r>
            <a:r>
              <a:rPr lang="hu-HU" dirty="0" err="1"/>
              <a:t>Raster</a:t>
            </a:r>
            <a:r>
              <a:rPr lang="hu-HU" dirty="0"/>
              <a:t> &gt; </a:t>
            </a:r>
            <a:r>
              <a:rPr lang="hu-HU" dirty="0" err="1"/>
              <a:t>r.resample</a:t>
            </a:r>
            <a:r>
              <a:rPr lang="hu-HU" dirty="0"/>
              <a:t> / </a:t>
            </a:r>
            <a:r>
              <a:rPr lang="hu-HU" dirty="0" err="1"/>
              <a:t>r.resamp.interp</a:t>
            </a:r>
            <a:endParaRPr lang="hu-HU" dirty="0"/>
          </a:p>
          <a:p>
            <a:r>
              <a:rPr lang="hu-HU" dirty="0"/>
              <a:t>maszkolás</a:t>
            </a:r>
          </a:p>
          <a:p>
            <a:pPr lvl="1"/>
            <a:r>
              <a:rPr lang="hu-HU" dirty="0"/>
              <a:t>SAGA &gt; </a:t>
            </a:r>
            <a:r>
              <a:rPr lang="hu-HU" dirty="0" err="1"/>
              <a:t>Raster</a:t>
            </a:r>
            <a:r>
              <a:rPr lang="hu-HU" dirty="0"/>
              <a:t> – </a:t>
            </a:r>
            <a:r>
              <a:rPr lang="hu-HU" dirty="0" err="1"/>
              <a:t>Tools</a:t>
            </a:r>
            <a:r>
              <a:rPr lang="hu-HU" dirty="0"/>
              <a:t> &gt; </a:t>
            </a:r>
            <a:r>
              <a:rPr lang="hu-HU" dirty="0" err="1"/>
              <a:t>Raster</a:t>
            </a:r>
            <a:r>
              <a:rPr lang="hu-HU" dirty="0"/>
              <a:t> </a:t>
            </a:r>
            <a:r>
              <a:rPr lang="hu-HU" dirty="0" err="1"/>
              <a:t>masking</a:t>
            </a:r>
            <a:endParaRPr lang="hu-HU" dirty="0"/>
          </a:p>
          <a:p>
            <a:r>
              <a:rPr lang="hu-HU" dirty="0"/>
              <a:t>távolságszámítás</a:t>
            </a:r>
          </a:p>
          <a:p>
            <a:pPr lvl="1"/>
            <a:r>
              <a:rPr lang="hu-HU" dirty="0"/>
              <a:t>GDAL &gt; </a:t>
            </a:r>
            <a:r>
              <a:rPr lang="hu-HU" dirty="0" err="1"/>
              <a:t>Raster</a:t>
            </a:r>
            <a:r>
              <a:rPr lang="hu-HU" dirty="0"/>
              <a:t> </a:t>
            </a:r>
            <a:r>
              <a:rPr lang="hu-HU" dirty="0" err="1"/>
              <a:t>analysis</a:t>
            </a:r>
            <a:r>
              <a:rPr lang="hu-HU" dirty="0"/>
              <a:t> &gt; </a:t>
            </a:r>
            <a:r>
              <a:rPr lang="hu-HU" dirty="0" err="1"/>
              <a:t>Proximity</a:t>
            </a:r>
            <a:r>
              <a:rPr lang="hu-HU" dirty="0"/>
              <a:t> (</a:t>
            </a:r>
            <a:r>
              <a:rPr lang="hu-HU" dirty="0" err="1"/>
              <a:t>raster</a:t>
            </a:r>
            <a:r>
              <a:rPr lang="hu-HU" dirty="0"/>
              <a:t> </a:t>
            </a:r>
            <a:r>
              <a:rPr lang="hu-HU" dirty="0" err="1"/>
              <a:t>distance</a:t>
            </a:r>
            <a:r>
              <a:rPr lang="hu-HU" dirty="0"/>
              <a:t>)</a:t>
            </a:r>
          </a:p>
          <a:p>
            <a:r>
              <a:rPr lang="hu-HU" dirty="0"/>
              <a:t>konstans és véletlen raszter létrehozása</a:t>
            </a:r>
          </a:p>
          <a:p>
            <a:pPr lvl="1"/>
            <a:r>
              <a:rPr lang="hu-HU" dirty="0" err="1"/>
              <a:t>Raster</a:t>
            </a:r>
            <a:r>
              <a:rPr lang="hu-HU" dirty="0"/>
              <a:t> </a:t>
            </a:r>
            <a:r>
              <a:rPr lang="hu-HU" dirty="0" err="1"/>
              <a:t>creation</a:t>
            </a:r>
            <a:r>
              <a:rPr lang="hu-HU" dirty="0"/>
              <a:t> &gt; </a:t>
            </a:r>
            <a:r>
              <a:rPr lang="hu-HU" dirty="0" err="1"/>
              <a:t>Create</a:t>
            </a:r>
            <a:r>
              <a:rPr lang="hu-HU" dirty="0"/>
              <a:t> constant </a:t>
            </a:r>
            <a:r>
              <a:rPr lang="hu-HU" dirty="0" err="1"/>
              <a:t>raster</a:t>
            </a:r>
            <a:r>
              <a:rPr lang="hu-HU" dirty="0"/>
              <a:t> </a:t>
            </a:r>
            <a:r>
              <a:rPr lang="hu-HU" dirty="0" err="1"/>
              <a:t>layer</a:t>
            </a:r>
            <a:endParaRPr lang="hu-HU" dirty="0"/>
          </a:p>
          <a:p>
            <a:pPr lvl="1"/>
            <a:r>
              <a:rPr lang="hu-HU" dirty="0" err="1"/>
              <a:t>Raster</a:t>
            </a:r>
            <a:r>
              <a:rPr lang="hu-HU" dirty="0"/>
              <a:t> </a:t>
            </a:r>
            <a:r>
              <a:rPr lang="hu-HU" dirty="0" err="1"/>
              <a:t>creation</a:t>
            </a:r>
            <a:r>
              <a:rPr lang="hu-HU" dirty="0"/>
              <a:t> &gt; </a:t>
            </a:r>
            <a:r>
              <a:rPr lang="hu-HU" dirty="0" err="1"/>
              <a:t>Create</a:t>
            </a:r>
            <a:r>
              <a:rPr lang="hu-HU" dirty="0"/>
              <a:t> random </a:t>
            </a:r>
            <a:r>
              <a:rPr lang="hu-HU" dirty="0" err="1"/>
              <a:t>raster</a:t>
            </a:r>
            <a:r>
              <a:rPr lang="hu-HU" dirty="0"/>
              <a:t> </a:t>
            </a:r>
            <a:r>
              <a:rPr lang="hu-HU" dirty="0" err="1"/>
              <a:t>layer</a:t>
            </a:r>
            <a:r>
              <a:rPr lang="hu-HU" dirty="0"/>
              <a:t> (uniform </a:t>
            </a:r>
            <a:r>
              <a:rPr lang="hu-HU" dirty="0" err="1"/>
              <a:t>distribution</a:t>
            </a:r>
            <a:r>
              <a:rPr lang="hu-HU" dirty="0"/>
              <a:t>)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AE2A591-122E-164A-C4FA-220AE1131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11:13</a:t>
            </a:fld>
            <a:endParaRPr lang="en-US"/>
          </a:p>
        </p:txBody>
      </p:sp>
      <p:pic>
        <p:nvPicPr>
          <p:cNvPr id="6" name="Kép 5" descr="A képen szöveg, képernyőkép, diagram, tervezés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659DB077-3A83-4ACA-B3F2-CDB842D4D1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5061" y="2056643"/>
            <a:ext cx="3349767" cy="12680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 descr="A képen szöveg, képernyőkép, szám, naptár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A31A779A-5FE6-3D85-31BB-DCACA2B2A1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86" t="-3378"/>
          <a:stretch/>
        </p:blipFill>
        <p:spPr>
          <a:xfrm>
            <a:off x="8476343" y="3424628"/>
            <a:ext cx="3577111" cy="1828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0" name="Kép 9" descr="A képen képernyőkép, diagram, tér, szöveg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89E18B3E-BAA4-B14D-9143-9CAC310D0B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6343" y="5353025"/>
            <a:ext cx="3577110" cy="13886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Kép 11" descr="A képen képernyőkép, szöveg, tér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9FF7F667-F4D2-C295-8DC4-D7351CB0C4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61" t="-4143"/>
          <a:stretch/>
        </p:blipFill>
        <p:spPr>
          <a:xfrm>
            <a:off x="8476344" y="116284"/>
            <a:ext cx="3577111" cy="1840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3" name="Kép 12" descr="A képen szöveg, képernyőkép, diagram, tervezés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F73DCF24-A56F-2A41-5AD4-D0EC87D79ED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6530" y="2044605"/>
            <a:ext cx="1816925" cy="12680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6999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F24481-13BD-D2AF-F3F8-9F1A03EDB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További rasztereszközök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4C82F0F-FDE0-E70F-ADA1-6D45411AB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464073" cy="4754563"/>
          </a:xfrm>
        </p:spPr>
        <p:txBody>
          <a:bodyPr/>
          <a:lstStyle/>
          <a:p>
            <a:r>
              <a:rPr lang="hu-HU" dirty="0"/>
              <a:t>rasztercsempék összeillesztése (</a:t>
            </a:r>
            <a:r>
              <a:rPr lang="hu-HU" dirty="0" err="1"/>
              <a:t>mozaikolás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GRASS &gt; </a:t>
            </a:r>
            <a:r>
              <a:rPr lang="hu-HU" dirty="0" err="1"/>
              <a:t>Imagery</a:t>
            </a:r>
            <a:r>
              <a:rPr lang="hu-HU" dirty="0"/>
              <a:t> &gt; </a:t>
            </a:r>
            <a:r>
              <a:rPr lang="hu-HU" dirty="0" err="1"/>
              <a:t>i.image.mosaic</a:t>
            </a:r>
            <a:endParaRPr lang="hu-HU" dirty="0"/>
          </a:p>
          <a:p>
            <a:r>
              <a:rPr lang="hu-HU" dirty="0"/>
              <a:t>hidrológiai műveletek (lokális mélyedések kitöltése, lefolyásirány, vízgyűjtő kijelölése)</a:t>
            </a:r>
          </a:p>
          <a:p>
            <a:pPr lvl="1"/>
            <a:r>
              <a:rPr lang="hu-HU" dirty="0"/>
              <a:t>SAGA &gt; Terrain </a:t>
            </a:r>
            <a:r>
              <a:rPr lang="hu-HU" dirty="0" err="1"/>
              <a:t>Analysis</a:t>
            </a:r>
            <a:r>
              <a:rPr lang="hu-HU" dirty="0"/>
              <a:t> – </a:t>
            </a:r>
            <a:r>
              <a:rPr lang="hu-HU" dirty="0" err="1"/>
              <a:t>Preprocessing</a:t>
            </a:r>
            <a:endParaRPr lang="hu-HU" dirty="0"/>
          </a:p>
          <a:p>
            <a:pPr lvl="1"/>
            <a:r>
              <a:rPr lang="hu-HU" dirty="0"/>
              <a:t>SAGA &gt; Terrain </a:t>
            </a:r>
            <a:r>
              <a:rPr lang="hu-HU" dirty="0" err="1"/>
              <a:t>Analysis</a:t>
            </a:r>
            <a:r>
              <a:rPr lang="hu-HU" dirty="0"/>
              <a:t> – </a:t>
            </a:r>
            <a:r>
              <a:rPr lang="hu-HU" dirty="0" err="1"/>
              <a:t>Hydrology</a:t>
            </a:r>
            <a:endParaRPr lang="hu-HU" dirty="0"/>
          </a:p>
          <a:p>
            <a:pPr lvl="1"/>
            <a:r>
              <a:rPr lang="hu-HU" dirty="0"/>
              <a:t>GRASS &gt; </a:t>
            </a:r>
            <a:r>
              <a:rPr lang="hu-HU" dirty="0" err="1"/>
              <a:t>Raster</a:t>
            </a:r>
            <a:r>
              <a:rPr lang="hu-HU" dirty="0"/>
              <a:t> &gt; r.flow / </a:t>
            </a:r>
            <a:r>
              <a:rPr lang="hu-HU" dirty="0" err="1"/>
              <a:t>r.water.outlet</a:t>
            </a:r>
            <a:endParaRPr lang="hu-HU" dirty="0"/>
          </a:p>
          <a:p>
            <a:r>
              <a:rPr lang="hu-HU" dirty="0" err="1"/>
              <a:t>újraosztályozás</a:t>
            </a:r>
            <a:endParaRPr lang="hu-HU" dirty="0"/>
          </a:p>
          <a:p>
            <a:pPr lvl="1"/>
            <a:r>
              <a:rPr lang="hu-HU" dirty="0" err="1"/>
              <a:t>Raster</a:t>
            </a:r>
            <a:r>
              <a:rPr lang="hu-HU" dirty="0"/>
              <a:t> </a:t>
            </a:r>
            <a:r>
              <a:rPr lang="hu-HU" dirty="0" err="1"/>
              <a:t>analysis</a:t>
            </a:r>
            <a:r>
              <a:rPr lang="hu-HU" dirty="0"/>
              <a:t> &gt; </a:t>
            </a:r>
            <a:r>
              <a:rPr lang="hu-HU" dirty="0" err="1"/>
              <a:t>Reclassify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/>
              <a:t>table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AE2A591-122E-164A-C4FA-220AE1131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11:13</a:t>
            </a:fld>
            <a:endParaRPr lang="en-US"/>
          </a:p>
        </p:txBody>
      </p:sp>
      <p:pic>
        <p:nvPicPr>
          <p:cNvPr id="7" name="Kép 6" descr="A képen szöveg, képernyőkép, atlasz, térkép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128DE5A7-CD0B-B17B-CB2D-A3AEB3E6EB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73" y="3609671"/>
            <a:ext cx="3781426" cy="11404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Kép 10" descr="A képen Színesség, képernyőkép, tér, Grafika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FC7AE7BD-A9BB-EFC5-6118-6F976B6458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73" y="1585338"/>
            <a:ext cx="3781426" cy="1907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Kép 12" descr="A képen térkép, festmény, művészet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B5F6125D-1E72-CAAA-A9BA-67A512325B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274" y="116284"/>
            <a:ext cx="3781425" cy="1352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Kép 14" descr="A képen szöveg, képernyőkép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8E8C3CC3-2808-31E6-7AC1-D7E947A337A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82" t="7090" r="1467" b="19670"/>
          <a:stretch/>
        </p:blipFill>
        <p:spPr>
          <a:xfrm>
            <a:off x="8302273" y="4851039"/>
            <a:ext cx="3781426" cy="13389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2887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ép 16">
            <a:extLst>
              <a:ext uri="{FF2B5EF4-FFF2-40B4-BE49-F238E27FC236}">
                <a16:creationId xmlns:a16="http://schemas.microsoft.com/office/drawing/2014/main" id="{19BB65F2-9102-A42D-E42F-983F3F922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932" y="1388859"/>
            <a:ext cx="2186146" cy="47433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7D63C9F0-BCE6-4864-F806-9B7A3B08E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409" y="1383838"/>
            <a:ext cx="1921101" cy="47545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62787351-E337-5907-8568-4953254F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Raszterműveletek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31F4CF9-42EB-F82B-EBA1-904BA02BF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98606"/>
            <a:ext cx="6977730" cy="2578357"/>
          </a:xfrm>
        </p:spPr>
        <p:txBody>
          <a:bodyPr/>
          <a:lstStyle/>
          <a:p>
            <a:r>
              <a:rPr lang="hu-HU" dirty="0"/>
              <a:t>menü</a:t>
            </a:r>
          </a:p>
          <a:p>
            <a:pPr lvl="1"/>
            <a:r>
              <a:rPr lang="hu-HU" dirty="0"/>
              <a:t>néhány fontosabb eszköz innen is elérhető</a:t>
            </a:r>
          </a:p>
          <a:p>
            <a:pPr lvl="1"/>
            <a:r>
              <a:rPr lang="hu-HU" dirty="0"/>
              <a:t>de közel sem az összes</a:t>
            </a:r>
          </a:p>
          <a:p>
            <a:r>
              <a:rPr lang="hu-HU" dirty="0"/>
              <a:t>feldolgozás eszköztár</a:t>
            </a:r>
          </a:p>
          <a:p>
            <a:pPr lvl="1"/>
            <a:r>
              <a:rPr lang="hu-HU" dirty="0"/>
              <a:t>QGIS saját eszközei</a:t>
            </a:r>
          </a:p>
          <a:p>
            <a:pPr lvl="1"/>
            <a:r>
              <a:rPr lang="hu-HU" dirty="0"/>
              <a:t>GDAL-, GRASS- és SAGA-eszközök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A224462-85ED-7A04-2166-7220FD2CD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11:13</a:t>
            </a:fld>
            <a:endParaRPr lang="en-US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FA582774-2CD9-5182-B2BE-6405C4B038D7}"/>
              </a:ext>
            </a:extLst>
          </p:cNvPr>
          <p:cNvSpPr/>
          <p:nvPr/>
        </p:nvSpPr>
        <p:spPr>
          <a:xfrm>
            <a:off x="7815931" y="3048000"/>
            <a:ext cx="2186146" cy="5506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D44F241F-19E1-125B-3A6A-8137D239A11B}"/>
              </a:ext>
            </a:extLst>
          </p:cNvPr>
          <p:cNvSpPr/>
          <p:nvPr/>
        </p:nvSpPr>
        <p:spPr>
          <a:xfrm>
            <a:off x="7815931" y="4630993"/>
            <a:ext cx="2186146" cy="5309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73C25526-881D-75D8-6DAD-09F019557AA8}"/>
              </a:ext>
            </a:extLst>
          </p:cNvPr>
          <p:cNvSpPr/>
          <p:nvPr/>
        </p:nvSpPr>
        <p:spPr>
          <a:xfrm>
            <a:off x="7815931" y="5506064"/>
            <a:ext cx="2186146" cy="3441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33F07142-8D88-FEA8-0244-ADF8B3EE35CE}"/>
              </a:ext>
            </a:extLst>
          </p:cNvPr>
          <p:cNvSpPr/>
          <p:nvPr/>
        </p:nvSpPr>
        <p:spPr>
          <a:xfrm>
            <a:off x="10189520" y="3244645"/>
            <a:ext cx="1913990" cy="6784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3D8290A8-8D6A-59A8-E51A-F4082CE7965B}"/>
              </a:ext>
            </a:extLst>
          </p:cNvPr>
          <p:cNvSpPr/>
          <p:nvPr/>
        </p:nvSpPr>
        <p:spPr>
          <a:xfrm>
            <a:off x="10175296" y="5132438"/>
            <a:ext cx="1928213" cy="8568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82146CD4-977B-51F4-AD38-73242330785C}"/>
              </a:ext>
            </a:extLst>
          </p:cNvPr>
          <p:cNvSpPr/>
          <p:nvPr/>
        </p:nvSpPr>
        <p:spPr>
          <a:xfrm>
            <a:off x="10189520" y="1799303"/>
            <a:ext cx="1913989" cy="599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900A667-A408-00C3-21BE-A372399515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9086" y="1385555"/>
            <a:ext cx="3377979" cy="20270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54604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4B9765-FEED-4AA8-41C2-A7F8E601E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Raszterek közötti, </a:t>
            </a:r>
            <a:r>
              <a:rPr lang="hu-HU" dirty="0" err="1"/>
              <a:t>cellánkénti</a:t>
            </a:r>
            <a:r>
              <a:rPr lang="hu-HU" dirty="0"/>
              <a:t> műveletek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8FB5652-D625-D795-E363-F1066474D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772400" cy="4754563"/>
          </a:xfrm>
        </p:spPr>
        <p:txBody>
          <a:bodyPr/>
          <a:lstStyle/>
          <a:p>
            <a:r>
              <a:rPr lang="hu-HU" dirty="0" err="1"/>
              <a:t>raster</a:t>
            </a:r>
            <a:r>
              <a:rPr lang="hu-HU" dirty="0"/>
              <a:t> </a:t>
            </a:r>
            <a:r>
              <a:rPr lang="hu-HU" dirty="0" err="1"/>
              <a:t>calculator</a:t>
            </a:r>
            <a:r>
              <a:rPr lang="hu-HU" dirty="0"/>
              <a:t>, </a:t>
            </a:r>
            <a:r>
              <a:rPr lang="hu-HU" dirty="0" err="1"/>
              <a:t>raster</a:t>
            </a:r>
            <a:r>
              <a:rPr lang="hu-HU" dirty="0"/>
              <a:t> algebra, map algebra</a:t>
            </a:r>
          </a:p>
          <a:p>
            <a:r>
              <a:rPr lang="hu-HU" dirty="0" err="1"/>
              <a:t>Raster</a:t>
            </a:r>
            <a:r>
              <a:rPr lang="hu-HU" dirty="0"/>
              <a:t> </a:t>
            </a:r>
            <a:r>
              <a:rPr lang="hu-HU" dirty="0" err="1"/>
              <a:t>analysis</a:t>
            </a:r>
            <a:r>
              <a:rPr lang="hu-HU" dirty="0"/>
              <a:t> &gt; </a:t>
            </a:r>
            <a:r>
              <a:rPr lang="hu-HU" dirty="0" err="1"/>
              <a:t>Raster</a:t>
            </a:r>
            <a:r>
              <a:rPr lang="hu-HU" dirty="0"/>
              <a:t> </a:t>
            </a:r>
            <a:r>
              <a:rPr lang="hu-HU" dirty="0" err="1"/>
              <a:t>calculator</a:t>
            </a:r>
            <a:endParaRPr lang="hu-HU" dirty="0"/>
          </a:p>
          <a:p>
            <a:r>
              <a:rPr lang="hu-HU" dirty="0"/>
              <a:t>több raszter vagy raszterek több </a:t>
            </a:r>
            <a:r>
              <a:rPr lang="hu-HU" dirty="0" err="1"/>
              <a:t>rétege</a:t>
            </a:r>
            <a:r>
              <a:rPr lang="hu-HU" dirty="0"/>
              <a:t> között műveletet végzünk</a:t>
            </a:r>
          </a:p>
          <a:p>
            <a:pPr lvl="1"/>
            <a:r>
              <a:rPr lang="hu-HU" dirty="0"/>
              <a:t>pl. összeadjuk vagy összeszorozzuk a rasztereket</a:t>
            </a:r>
          </a:p>
          <a:p>
            <a:r>
              <a:rPr lang="hu-HU" dirty="0"/>
              <a:t>a művelet az egymás alá eső cellák között valósul meg</a:t>
            </a:r>
          </a:p>
          <a:p>
            <a:r>
              <a:rPr lang="hu-HU" dirty="0"/>
              <a:t>a műveletek lehetnek</a:t>
            </a:r>
          </a:p>
          <a:p>
            <a:pPr lvl="1"/>
            <a:r>
              <a:rPr lang="hu-HU" dirty="0"/>
              <a:t>matematikaiak (pl. +, -, *, /) </a:t>
            </a:r>
            <a:r>
              <a:rPr lang="hu-HU" dirty="0">
                <a:sym typeface="Wingdings" panose="05000000000000000000" pitchFamily="2" charset="2"/>
              </a:rPr>
              <a:t> számraszter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logikaiak (pl. &gt;, &gt;=, =)  logikai raszter (0/1)</a:t>
            </a:r>
            <a:endParaRPr lang="hu-HU" dirty="0"/>
          </a:p>
          <a:p>
            <a:r>
              <a:rPr lang="hu-HU" dirty="0"/>
              <a:t>a műveletben résztvevő tagok lehetnek</a:t>
            </a:r>
          </a:p>
          <a:p>
            <a:pPr lvl="1"/>
            <a:r>
              <a:rPr lang="hu-HU" dirty="0"/>
              <a:t>raszterek</a:t>
            </a:r>
          </a:p>
          <a:p>
            <a:pPr lvl="1"/>
            <a:r>
              <a:rPr lang="hu-HU" dirty="0"/>
              <a:t>számok (~ konstans raszterek)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2784D9B-ED3C-6CA1-2AFE-32B64887E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11:13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664D094-C48F-E0F1-3810-0510E75C13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3178319"/>
            <a:ext cx="4432299" cy="15899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 descr="A képen tér, keresztrejtvény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22C04F0B-F91A-2C86-9623-3BFF12712E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78" t="-11235" r="-3924" b="-7284"/>
          <a:stretch/>
        </p:blipFill>
        <p:spPr>
          <a:xfrm>
            <a:off x="7620000" y="4893254"/>
            <a:ext cx="4432299" cy="18532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3984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02B410-3190-B1F0-7C85-B2E5907C0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Raszterek közötti, </a:t>
            </a:r>
            <a:r>
              <a:rPr lang="hu-HU" dirty="0" err="1"/>
              <a:t>cellánkénti</a:t>
            </a:r>
            <a:r>
              <a:rPr lang="hu-HU" dirty="0"/>
              <a:t> műveletek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989FF6D-91BC-0795-3275-00FD84A19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2400"/>
            <a:ext cx="6946185" cy="4754563"/>
          </a:xfrm>
        </p:spPr>
        <p:txBody>
          <a:bodyPr/>
          <a:lstStyle/>
          <a:p>
            <a:r>
              <a:rPr lang="hu-HU" dirty="0"/>
              <a:t>rétegek (@1, @2 stb.)</a:t>
            </a:r>
          </a:p>
          <a:p>
            <a:r>
              <a:rPr lang="hu-HU" dirty="0"/>
              <a:t>műveleti jelek</a:t>
            </a:r>
          </a:p>
          <a:p>
            <a:r>
              <a:rPr lang="hu-HU" dirty="0"/>
              <a:t>kifejezés</a:t>
            </a:r>
          </a:p>
          <a:p>
            <a:r>
              <a:rPr lang="hu-HU" dirty="0"/>
              <a:t>referenciaréteg</a:t>
            </a:r>
          </a:p>
          <a:p>
            <a:r>
              <a:rPr lang="hu-HU" dirty="0"/>
              <a:t>kimenet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2BD7AF5-974B-7213-8C3F-60227CAAE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11:13</a:t>
            </a:fld>
            <a:endParaRPr lang="en-US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A3DFEDF6-295B-062C-34D3-47625D1EE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385" y="1358504"/>
            <a:ext cx="4261374" cy="47545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07038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9958B-4EAD-CE55-45DC-DF3A04D8D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CF508EAC-910C-F756-0E84-DED2E6BAF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385" y="1358504"/>
            <a:ext cx="4261374" cy="47545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FD2E558-4DC7-C5AB-CC71-42C3C144E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Raszterek közötti, </a:t>
            </a:r>
            <a:r>
              <a:rPr lang="hu-HU" dirty="0" err="1"/>
              <a:t>cellánkénti</a:t>
            </a:r>
            <a:r>
              <a:rPr lang="hu-HU" dirty="0"/>
              <a:t> műveletek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A8D6314-83D4-A80F-00A3-1A2A5B910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628944" cy="4754563"/>
          </a:xfrm>
        </p:spPr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rétegek (@1, @2 stb.)</a:t>
            </a:r>
          </a:p>
          <a:p>
            <a:r>
              <a:rPr lang="hu-HU" dirty="0"/>
              <a:t>műveleti jelek</a:t>
            </a:r>
          </a:p>
          <a:p>
            <a:r>
              <a:rPr lang="hu-HU" dirty="0"/>
              <a:t>kifejezés</a:t>
            </a:r>
          </a:p>
          <a:p>
            <a:r>
              <a:rPr lang="hu-HU" dirty="0"/>
              <a:t>referenciaréteg</a:t>
            </a:r>
          </a:p>
          <a:p>
            <a:r>
              <a:rPr lang="hu-HU" dirty="0"/>
              <a:t>kimenet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7FC4312-60E2-5F95-8385-14F9A0165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11:13</a:t>
            </a:fld>
            <a:endParaRPr lang="en-US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5777E760-024D-1F99-878A-C178433CD883}"/>
              </a:ext>
            </a:extLst>
          </p:cNvPr>
          <p:cNvSpPr/>
          <p:nvPr/>
        </p:nvSpPr>
        <p:spPr>
          <a:xfrm>
            <a:off x="7887956" y="1909185"/>
            <a:ext cx="944544" cy="9646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5979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399CC-5E3B-4ED9-73F9-EF13C7FCA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9B666522-D641-901C-5214-CEFD974AA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385" y="1358504"/>
            <a:ext cx="4261374" cy="47545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45B165B-AE1A-BE00-EABA-CC73E0D81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Raszterek közötti, </a:t>
            </a:r>
            <a:r>
              <a:rPr lang="hu-HU" dirty="0" err="1"/>
              <a:t>cellánkénti</a:t>
            </a:r>
            <a:r>
              <a:rPr lang="hu-HU" dirty="0"/>
              <a:t> műveletek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974F842-50CD-D412-92BE-6303495A7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2400"/>
            <a:ext cx="6946185" cy="4754563"/>
          </a:xfrm>
        </p:spPr>
        <p:txBody>
          <a:bodyPr/>
          <a:lstStyle/>
          <a:p>
            <a:r>
              <a:rPr lang="hu-HU" dirty="0"/>
              <a:t>rétegek (@1, @2 stb.)</a:t>
            </a:r>
          </a:p>
          <a:p>
            <a:r>
              <a:rPr lang="hu-HU" dirty="0">
                <a:solidFill>
                  <a:srgbClr val="FF0000"/>
                </a:solidFill>
              </a:rPr>
              <a:t>műveleti jelek</a:t>
            </a:r>
          </a:p>
          <a:p>
            <a:r>
              <a:rPr lang="hu-HU" dirty="0"/>
              <a:t>kifejezés</a:t>
            </a:r>
          </a:p>
          <a:p>
            <a:r>
              <a:rPr lang="hu-HU" dirty="0"/>
              <a:t>referenciaréteg</a:t>
            </a:r>
          </a:p>
          <a:p>
            <a:r>
              <a:rPr lang="hu-HU" dirty="0"/>
              <a:t>kimenet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531D728-242A-16E6-6A44-AB81F53A6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11:13</a:t>
            </a:fld>
            <a:endParaRPr lang="en-US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7724183B-DDE3-FF43-F705-62783AFD70A5}"/>
              </a:ext>
            </a:extLst>
          </p:cNvPr>
          <p:cNvSpPr/>
          <p:nvPr/>
        </p:nvSpPr>
        <p:spPr>
          <a:xfrm flipH="1">
            <a:off x="8842547" y="1909186"/>
            <a:ext cx="3004459" cy="9545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5614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5ED5C-2344-7263-EB4F-183842F7C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C7792DB9-209E-25B9-289C-4B7A95DED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385" y="1358504"/>
            <a:ext cx="4261374" cy="47545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211383D-5014-46A1-264F-4CCE0E200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Raszterek közötti, </a:t>
            </a:r>
            <a:r>
              <a:rPr lang="hu-HU" dirty="0" err="1"/>
              <a:t>cellánkénti</a:t>
            </a:r>
            <a:r>
              <a:rPr lang="hu-HU" dirty="0"/>
              <a:t> műveletek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44BFAFC-F921-395B-42B9-E47B57F66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2400"/>
            <a:ext cx="6946185" cy="4754563"/>
          </a:xfrm>
        </p:spPr>
        <p:txBody>
          <a:bodyPr/>
          <a:lstStyle/>
          <a:p>
            <a:r>
              <a:rPr lang="hu-HU" dirty="0"/>
              <a:t>rétegek (@1, @2 stb.)</a:t>
            </a:r>
          </a:p>
          <a:p>
            <a:r>
              <a:rPr lang="hu-HU" dirty="0"/>
              <a:t>műveleti jelek</a:t>
            </a:r>
          </a:p>
          <a:p>
            <a:r>
              <a:rPr lang="hu-HU" dirty="0">
                <a:solidFill>
                  <a:srgbClr val="FF0000"/>
                </a:solidFill>
              </a:rPr>
              <a:t>kifejezés</a:t>
            </a:r>
          </a:p>
          <a:p>
            <a:r>
              <a:rPr lang="hu-HU" dirty="0"/>
              <a:t>referenciaréteg</a:t>
            </a:r>
          </a:p>
          <a:p>
            <a:r>
              <a:rPr lang="hu-HU" dirty="0"/>
              <a:t>kimenet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DDE5006-3696-1B0B-DA59-B131057E1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11:13</a:t>
            </a:fld>
            <a:endParaRPr lang="en-US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DCD80779-D417-923E-D0A8-92706F5F453F}"/>
              </a:ext>
            </a:extLst>
          </p:cNvPr>
          <p:cNvSpPr/>
          <p:nvPr/>
        </p:nvSpPr>
        <p:spPr>
          <a:xfrm>
            <a:off x="7784385" y="2873828"/>
            <a:ext cx="4261374" cy="8440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4947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C3541-6CC6-50B6-F480-4232F8A0A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B0A38740-73CE-25D0-0465-1604DEF12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385" y="1358504"/>
            <a:ext cx="4261374" cy="47545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3FA0091-3F64-06D0-B380-53F17A0B8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Raszterek közötti, </a:t>
            </a:r>
            <a:r>
              <a:rPr lang="hu-HU" dirty="0" err="1"/>
              <a:t>cellánkénti</a:t>
            </a:r>
            <a:r>
              <a:rPr lang="hu-HU" dirty="0"/>
              <a:t> műveletek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2E110C0-57F6-2B01-F351-25F4D3753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2400"/>
            <a:ext cx="6946185" cy="4754563"/>
          </a:xfrm>
        </p:spPr>
        <p:txBody>
          <a:bodyPr/>
          <a:lstStyle/>
          <a:p>
            <a:r>
              <a:rPr lang="hu-HU" dirty="0"/>
              <a:t>rétegek (@1, @2 stb.)</a:t>
            </a:r>
          </a:p>
          <a:p>
            <a:r>
              <a:rPr lang="hu-HU" dirty="0"/>
              <a:t>műveleti jelek</a:t>
            </a:r>
          </a:p>
          <a:p>
            <a:r>
              <a:rPr lang="hu-HU" dirty="0"/>
              <a:t>kifejezés</a:t>
            </a:r>
          </a:p>
          <a:p>
            <a:r>
              <a:rPr lang="hu-HU" dirty="0">
                <a:solidFill>
                  <a:srgbClr val="FF0000"/>
                </a:solidFill>
              </a:rPr>
              <a:t>referenciaréteg</a:t>
            </a:r>
          </a:p>
          <a:p>
            <a:r>
              <a:rPr lang="hu-HU" dirty="0"/>
              <a:t>kimenet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DF804DD-F252-AEBC-2455-F888DB6BE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11:13</a:t>
            </a:fld>
            <a:endParaRPr lang="en-US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F16A6203-2568-CD2D-720B-E3CB116183C9}"/>
              </a:ext>
            </a:extLst>
          </p:cNvPr>
          <p:cNvSpPr/>
          <p:nvPr/>
        </p:nvSpPr>
        <p:spPr>
          <a:xfrm>
            <a:off x="7807034" y="4139921"/>
            <a:ext cx="4261375" cy="3416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8072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24C17-B77B-9C3B-E401-A2C940567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70BBD639-8573-C841-E249-63F6A94E9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385" y="1358504"/>
            <a:ext cx="4261374" cy="47545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C9A0E4FA-C250-BA24-B99D-4C92E90D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Raszterek közötti, </a:t>
            </a:r>
            <a:r>
              <a:rPr lang="hu-HU" dirty="0" err="1"/>
              <a:t>cellánkénti</a:t>
            </a:r>
            <a:r>
              <a:rPr lang="hu-HU" dirty="0"/>
              <a:t> műveletek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CFA0A60-688F-0506-3513-E90A90835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2400"/>
            <a:ext cx="6946185" cy="4754563"/>
          </a:xfrm>
        </p:spPr>
        <p:txBody>
          <a:bodyPr/>
          <a:lstStyle/>
          <a:p>
            <a:r>
              <a:rPr lang="hu-HU" dirty="0"/>
              <a:t>rétegek (@1, @2 stb.)</a:t>
            </a:r>
          </a:p>
          <a:p>
            <a:r>
              <a:rPr lang="hu-HU" dirty="0"/>
              <a:t>műveleti jelek</a:t>
            </a:r>
          </a:p>
          <a:p>
            <a:r>
              <a:rPr lang="hu-HU" dirty="0"/>
              <a:t>kifejezés</a:t>
            </a:r>
          </a:p>
          <a:p>
            <a:r>
              <a:rPr lang="hu-HU" dirty="0"/>
              <a:t>referenciaréteg</a:t>
            </a:r>
          </a:p>
          <a:p>
            <a:r>
              <a:rPr lang="hu-HU" dirty="0">
                <a:solidFill>
                  <a:srgbClr val="FF0000"/>
                </a:solidFill>
              </a:rPr>
              <a:t>kimenet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22A9FB6-318F-0AF3-CDCA-9859354DC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11:13</a:t>
            </a:fld>
            <a:endParaRPr lang="en-US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65B17C93-F813-AB90-BF65-079959C4FDD7}"/>
              </a:ext>
            </a:extLst>
          </p:cNvPr>
          <p:cNvSpPr/>
          <p:nvPr/>
        </p:nvSpPr>
        <p:spPr>
          <a:xfrm>
            <a:off x="7807034" y="5224586"/>
            <a:ext cx="4261375" cy="4527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96366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136CAAF-5DD0-6BAC-EA6D-87E38436C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Raszterek közötti, </a:t>
            </a:r>
            <a:r>
              <a:rPr lang="hu-HU" dirty="0" err="1"/>
              <a:t>cellánkénti</a:t>
            </a:r>
            <a:r>
              <a:rPr lang="hu-HU" dirty="0"/>
              <a:t> műveletek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F6B238-6BE1-EE8B-D96D-C77ACD0C7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számoljunk lejtőszázalékot a lejtőszögből</a:t>
            </a:r>
          </a:p>
          <a:p>
            <a:pPr lvl="1"/>
            <a:r>
              <a:rPr lang="hu-HU" dirty="0"/>
              <a:t>tan(fok * </a:t>
            </a:r>
            <a:r>
              <a:rPr lang="el-GR" dirty="0"/>
              <a:t>π</a:t>
            </a:r>
            <a:r>
              <a:rPr lang="hu-HU" dirty="0"/>
              <a:t> / 180) * 100</a:t>
            </a:r>
          </a:p>
          <a:p>
            <a:pPr lvl="1"/>
            <a:r>
              <a:rPr lang="hu-HU" dirty="0"/>
              <a:t>figyeljünk a tizedesjelre!</a:t>
            </a:r>
          </a:p>
          <a:p>
            <a:pPr lvl="1"/>
            <a:r>
              <a:rPr lang="hu-HU" dirty="0"/>
              <a:t>referenciaraszternek adjuk meg a lejtőszögrasztert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tan("slope@1" * 3.14 / 180) * 100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1077F6D-11DA-2F28-1F09-9867BA437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11:13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74020677-9CBE-CD64-3A99-CEC687B1E7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4379" y="1576406"/>
            <a:ext cx="4269472" cy="341113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2226926E-18C1-78C9-0ACE-B0EC91E87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379" y="5117588"/>
            <a:ext cx="2023337" cy="9516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05E3E9B0-F1E3-6053-048C-3F5EBA1AF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5370" y="5117588"/>
            <a:ext cx="2108481" cy="9516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9276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C394C7-B5F5-5EE5-5A99-6C4AA338D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Raszterek közötti, </a:t>
            </a:r>
            <a:r>
              <a:rPr lang="hu-HU" dirty="0" err="1"/>
              <a:t>cellánkénti</a:t>
            </a:r>
            <a:r>
              <a:rPr lang="hu-HU" dirty="0"/>
              <a:t> műveletek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68C3DEE-78CB-2A09-DE77-22869A7BF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574475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képezzünk egy új, logikai rasztert</a:t>
            </a:r>
          </a:p>
          <a:p>
            <a:pPr lvl="1"/>
            <a:r>
              <a:rPr lang="hu-HU" dirty="0"/>
              <a:t>amely igaz (1) ott, ahol a domborzat keleti kitettségű (&gt;45° ÉS &gt;135°)</a:t>
            </a:r>
          </a:p>
          <a:p>
            <a:pPr lvl="1"/>
            <a:r>
              <a:rPr lang="hu-HU" dirty="0"/>
              <a:t>és hamis (0) máshol</a:t>
            </a:r>
          </a:p>
          <a:p>
            <a:pPr lvl="1"/>
            <a:r>
              <a:rPr lang="hu-HU" dirty="0"/>
              <a:t>színezzük élénk színnel az igaz, és átlátszó színnel a hamis cellákat (</a:t>
            </a:r>
            <a:r>
              <a:rPr lang="hu-HU" dirty="0" err="1"/>
              <a:t>Paletted</a:t>
            </a:r>
            <a:r>
              <a:rPr lang="hu-HU" dirty="0"/>
              <a:t>/</a:t>
            </a:r>
            <a:r>
              <a:rPr lang="hu-HU" dirty="0" err="1"/>
              <a:t>Unique</a:t>
            </a:r>
            <a:r>
              <a:rPr lang="hu-HU" dirty="0"/>
              <a:t> </a:t>
            </a:r>
            <a:r>
              <a:rPr lang="hu-HU" dirty="0" err="1"/>
              <a:t>values</a:t>
            </a:r>
            <a:r>
              <a:rPr lang="hu-HU" dirty="0"/>
              <a:t>)</a:t>
            </a:r>
          </a:p>
          <a:p>
            <a:pPr marL="306388" lvl="1" indent="0">
              <a:buNone/>
            </a:pPr>
            <a:endParaRPr lang="hu-HU" dirty="0"/>
          </a:p>
          <a:p>
            <a:pPr marL="306388" lvl="1" indent="0">
              <a:buNone/>
            </a:pPr>
            <a:endParaRPr lang="hu-HU" dirty="0">
              <a:effectLst/>
            </a:endParaRPr>
          </a:p>
          <a:p>
            <a:endParaRPr lang="hu-HU" dirty="0">
              <a:effectLst/>
            </a:endParaRPr>
          </a:p>
          <a:p>
            <a:r>
              <a:rPr lang="en-US" dirty="0">
                <a:effectLst/>
              </a:rPr>
              <a:t>"</a:t>
            </a:r>
            <a:r>
              <a:rPr lang="hu-HU" dirty="0" err="1">
                <a:effectLst/>
              </a:rPr>
              <a:t>aspect</a:t>
            </a:r>
            <a:r>
              <a:rPr lang="en-US" dirty="0">
                <a:effectLst/>
              </a:rPr>
              <a:t>@1" &gt; 45 AND "</a:t>
            </a:r>
            <a:r>
              <a:rPr lang="hu-HU" dirty="0" err="1"/>
              <a:t>aspect</a:t>
            </a:r>
            <a:r>
              <a:rPr lang="en-US" dirty="0">
                <a:effectLst/>
              </a:rPr>
              <a:t>@1" &lt; 135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F9CB674-1871-E3A3-0CA8-CC089A5E4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11:13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C39A1027-6A3A-B768-DADF-3C372A4D4B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2675" y="1422400"/>
            <a:ext cx="5611657" cy="46802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93397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E05E34-27DA-0E85-FE3D-780CDFD05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Raszterek közötti, </a:t>
            </a:r>
            <a:r>
              <a:rPr lang="hu-HU" dirty="0" err="1"/>
              <a:t>cellánkénti</a:t>
            </a:r>
            <a:r>
              <a:rPr lang="hu-HU" dirty="0"/>
              <a:t> műveletek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717251D-35F7-E972-669E-E26FE9A25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382871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képezzünk egy új domborzati rasztert, amely</a:t>
            </a:r>
          </a:p>
          <a:p>
            <a:pPr lvl="1"/>
            <a:r>
              <a:rPr lang="hu-HU" dirty="0"/>
              <a:t>a lapos (&lt;5° meredekségű) részeken megnöveli másfélszeresére a magasságot</a:t>
            </a:r>
          </a:p>
          <a:p>
            <a:pPr lvl="1"/>
            <a:r>
              <a:rPr lang="hu-HU" dirty="0"/>
              <a:t>a többi helyen változatlanul hagyja</a:t>
            </a:r>
          </a:p>
          <a:p>
            <a:pPr lvl="1"/>
            <a:r>
              <a:rPr lang="hu-HU" dirty="0"/>
              <a:t>majd új raszterben képezzük a korábbi és a megnövelt domborzat különbségét</a:t>
            </a:r>
          </a:p>
          <a:p>
            <a:pPr lvl="1"/>
            <a:endParaRPr lang="hu-HU" dirty="0"/>
          </a:p>
          <a:p>
            <a:endParaRPr lang="hu-HU" dirty="0"/>
          </a:p>
          <a:p>
            <a:r>
              <a:rPr lang="hu-HU" dirty="0">
                <a:effectLst/>
              </a:rPr>
              <a:t>"elevation@1" + ( "slope@1" &lt; 5 ) * 0.5 * "</a:t>
            </a:r>
            <a:r>
              <a:rPr lang="hu-HU" dirty="0"/>
              <a:t>elevation</a:t>
            </a:r>
            <a:r>
              <a:rPr lang="hu-HU" dirty="0">
                <a:effectLst/>
              </a:rPr>
              <a:t>@1"</a:t>
            </a:r>
          </a:p>
          <a:p>
            <a:r>
              <a:rPr lang="hu-HU" dirty="0">
                <a:effectLst/>
              </a:rPr>
              <a:t>"higher@1" - "</a:t>
            </a:r>
            <a:r>
              <a:rPr lang="hu-HU" dirty="0"/>
              <a:t>elevation</a:t>
            </a:r>
            <a:r>
              <a:rPr lang="hu-HU" dirty="0">
                <a:effectLst/>
              </a:rPr>
              <a:t>@1"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4F55762-4603-56AC-5F9F-71D9244C7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11:13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A9EB360D-23E4-E0E3-B491-56244203A3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21071" y="1333103"/>
            <a:ext cx="4852058" cy="47545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6879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B707C2-6FD6-1E6B-1114-528480C7C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Raszterműveletek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9D4D3AB-8F8B-512A-7F56-F88D2F950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8000857" cy="4754563"/>
          </a:xfrm>
        </p:spPr>
        <p:txBody>
          <a:bodyPr/>
          <a:lstStyle/>
          <a:p>
            <a:r>
              <a:rPr lang="hu-HU" dirty="0"/>
              <a:t>sok eszköz, szétszórva</a:t>
            </a:r>
          </a:p>
          <a:p>
            <a:pPr lvl="1"/>
            <a:r>
              <a:rPr lang="hu-HU" dirty="0"/>
              <a:t>a nevük se mindig beszédes</a:t>
            </a:r>
          </a:p>
          <a:p>
            <a:pPr lvl="1"/>
            <a:r>
              <a:rPr lang="hu-HU" dirty="0"/>
              <a:t>a magyar fordítás néha szokatlan</a:t>
            </a:r>
          </a:p>
          <a:p>
            <a:r>
              <a:rPr lang="hu-HU" dirty="0"/>
              <a:t>használjuk a keresőt!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melyik az az eszköz, amely egy domborzati </a:t>
            </a:r>
            <a:r>
              <a:rPr lang="hu-HU" b="1" dirty="0"/>
              <a:t>raszter</a:t>
            </a:r>
            <a:r>
              <a:rPr lang="hu-HU" dirty="0"/>
              <a:t> (</a:t>
            </a:r>
            <a:r>
              <a:rPr lang="hu-HU" b="1" dirty="0"/>
              <a:t>DEM</a:t>
            </a:r>
            <a:r>
              <a:rPr lang="hu-HU" dirty="0"/>
              <a:t>) esetén a </a:t>
            </a:r>
            <a:r>
              <a:rPr lang="hu-HU" b="1" dirty="0"/>
              <a:t>terep</a:t>
            </a:r>
            <a:r>
              <a:rPr lang="hu-HU" dirty="0"/>
              <a:t> </a:t>
            </a:r>
            <a:r>
              <a:rPr lang="hu-HU" b="1" dirty="0" err="1"/>
              <a:t>árnyékoltságát</a:t>
            </a:r>
            <a:r>
              <a:rPr lang="hu-HU" dirty="0"/>
              <a:t> számolja ki (</a:t>
            </a:r>
            <a:r>
              <a:rPr lang="en-US" dirty="0"/>
              <a:t>calculates the </a:t>
            </a:r>
            <a:r>
              <a:rPr lang="hu-HU" b="1" dirty="0" err="1"/>
              <a:t>shade</a:t>
            </a:r>
            <a:r>
              <a:rPr lang="en-US" dirty="0"/>
              <a:t> </a:t>
            </a:r>
            <a:r>
              <a:rPr lang="hu-HU" dirty="0" err="1"/>
              <a:t>on</a:t>
            </a:r>
            <a:r>
              <a:rPr lang="en-US" dirty="0"/>
              <a:t> the </a:t>
            </a:r>
            <a:r>
              <a:rPr lang="en-US" b="1" dirty="0"/>
              <a:t>terrain</a:t>
            </a:r>
            <a:r>
              <a:rPr lang="en-US" dirty="0"/>
              <a:t> for a</a:t>
            </a:r>
            <a:r>
              <a:rPr lang="hu-HU" dirty="0"/>
              <a:t>n</a:t>
            </a:r>
            <a:r>
              <a:rPr lang="en-US" dirty="0"/>
              <a:t> elevation </a:t>
            </a:r>
            <a:r>
              <a:rPr lang="hu-HU" b="1" dirty="0" err="1"/>
              <a:t>raster</a:t>
            </a:r>
            <a:r>
              <a:rPr lang="en-US" dirty="0"/>
              <a:t> (</a:t>
            </a:r>
            <a:r>
              <a:rPr lang="en-US" b="1" dirty="0"/>
              <a:t>DEM</a:t>
            </a:r>
            <a:r>
              <a:rPr lang="en-US" dirty="0"/>
              <a:t>)</a:t>
            </a:r>
            <a:r>
              <a:rPr lang="hu-HU" dirty="0"/>
              <a:t>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52296B2-C36D-E571-9881-37812FE8A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11:13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F8BFAFBC-67FC-2518-C7DF-AD7F9A57F2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39057" y="134845"/>
            <a:ext cx="3236032" cy="46534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1308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C51A5F-7D9A-1691-6C20-13ED7509F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Gyakorló feladat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A312C36-D6F6-DD90-09D0-1419F9189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495538" cy="4754563"/>
          </a:xfrm>
        </p:spPr>
        <p:txBody>
          <a:bodyPr/>
          <a:lstStyle/>
          <a:p>
            <a:r>
              <a:rPr lang="hu-HU" dirty="0"/>
              <a:t>készíts olyan alternatív kitettségrasztert, ami</a:t>
            </a:r>
          </a:p>
          <a:p>
            <a:pPr lvl="1"/>
            <a:r>
              <a:rPr lang="hu-HU" dirty="0"/>
              <a:t>a 3°-</a:t>
            </a:r>
            <a:r>
              <a:rPr lang="hu-HU" dirty="0" err="1"/>
              <a:t>nál</a:t>
            </a:r>
            <a:r>
              <a:rPr lang="hu-HU" dirty="0"/>
              <a:t> alacsonyabb meredekségű részeken a -1-es értéket tartalmazza</a:t>
            </a:r>
          </a:p>
          <a:p>
            <a:pPr lvl="1"/>
            <a:r>
              <a:rPr lang="hu-HU" dirty="0"/>
              <a:t>máshol megmarad a kitettségérték</a:t>
            </a:r>
          </a:p>
          <a:p>
            <a:pPr lvl="1"/>
            <a:r>
              <a:rPr lang="hu-HU" dirty="0"/>
              <a:t>próbálj ügyes színezést választani hozzá (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►)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C90AC24-AE6D-63FD-402E-C5546A56A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11:13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50B1F52E-9720-7B3F-8FBD-9898CB7E86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3738" y="1422400"/>
            <a:ext cx="3668752" cy="25497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66531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2DCD3-4EC2-A49E-EDCF-F74954994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97AF39-3EBF-2CB3-A085-98403CDBF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Gyakorló feladat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BB30E68-FB7D-0045-7BDD-FC15C18CF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495538" cy="4754563"/>
          </a:xfrm>
        </p:spPr>
        <p:txBody>
          <a:bodyPr/>
          <a:lstStyle/>
          <a:p>
            <a:r>
              <a:rPr lang="hu-HU" dirty="0"/>
              <a:t>készíts olyan alternatív kitettségrasztert, ami</a:t>
            </a:r>
          </a:p>
          <a:p>
            <a:pPr lvl="1"/>
            <a:r>
              <a:rPr lang="hu-HU" dirty="0"/>
              <a:t>a 3°-</a:t>
            </a:r>
            <a:r>
              <a:rPr lang="hu-HU" dirty="0" err="1"/>
              <a:t>nál</a:t>
            </a:r>
            <a:r>
              <a:rPr lang="hu-HU" dirty="0"/>
              <a:t> alacsonyabb meredekségű részeken a -1-es értéket tartalmazza</a:t>
            </a:r>
          </a:p>
          <a:p>
            <a:pPr lvl="1"/>
            <a:r>
              <a:rPr lang="hu-HU" dirty="0"/>
              <a:t>máshol megmarad a kitettségérték</a:t>
            </a:r>
          </a:p>
          <a:p>
            <a:pPr lvl="1"/>
            <a:r>
              <a:rPr lang="hu-HU" dirty="0"/>
              <a:t>próbálj ügyes színezést választani hozzá (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►)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megoldás:</a:t>
            </a:r>
          </a:p>
          <a:p>
            <a:r>
              <a:rPr lang="hu-HU"/>
              <a:t>("slope@1" &lt; 3) * -1 + ("slope@1" &gt;= 3) * "aspect@1"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25B9B32-DD6E-6D6B-4919-AEDEFB703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11:13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7C78865-E6D7-9A45-C781-0B041E24BC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3738" y="1422400"/>
            <a:ext cx="3668752" cy="25497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25886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kérdések?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85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F495E-BB99-B4FD-0F01-C3C011407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CFCD1F-56A5-4097-0F88-A745EE845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Raszterműveletek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BC6F3EF-C7F3-4992-E23A-01C44CB68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8000857" cy="4754563"/>
          </a:xfrm>
        </p:spPr>
        <p:txBody>
          <a:bodyPr/>
          <a:lstStyle/>
          <a:p>
            <a:r>
              <a:rPr lang="hu-HU" dirty="0"/>
              <a:t>sok eszköz, szétszórva</a:t>
            </a:r>
          </a:p>
          <a:p>
            <a:pPr lvl="1"/>
            <a:r>
              <a:rPr lang="hu-HU" dirty="0"/>
              <a:t>a nevük se mindig beszédes</a:t>
            </a:r>
          </a:p>
          <a:p>
            <a:pPr lvl="1"/>
            <a:r>
              <a:rPr lang="hu-HU" dirty="0"/>
              <a:t>a magyar fordítás néha szokatlan</a:t>
            </a:r>
          </a:p>
          <a:p>
            <a:r>
              <a:rPr lang="hu-HU" dirty="0"/>
              <a:t>használjuk a keresőt!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melyik az az eszköz, amely egy domborzati </a:t>
            </a:r>
            <a:r>
              <a:rPr lang="hu-HU" b="1" dirty="0"/>
              <a:t>raszter</a:t>
            </a:r>
            <a:r>
              <a:rPr lang="hu-HU" dirty="0"/>
              <a:t> (</a:t>
            </a:r>
            <a:r>
              <a:rPr lang="hu-HU" b="1" dirty="0"/>
              <a:t>DEM</a:t>
            </a:r>
            <a:r>
              <a:rPr lang="hu-HU" dirty="0"/>
              <a:t>) esetén a </a:t>
            </a:r>
            <a:r>
              <a:rPr lang="hu-HU" b="1" dirty="0"/>
              <a:t>terep</a:t>
            </a:r>
            <a:r>
              <a:rPr lang="hu-HU" dirty="0"/>
              <a:t> </a:t>
            </a:r>
            <a:r>
              <a:rPr lang="hu-HU" b="1" dirty="0" err="1"/>
              <a:t>árnyékoltságát</a:t>
            </a:r>
            <a:r>
              <a:rPr lang="hu-HU" dirty="0"/>
              <a:t> számolja ki (</a:t>
            </a:r>
            <a:r>
              <a:rPr lang="en-US" dirty="0"/>
              <a:t>calculates the </a:t>
            </a:r>
            <a:r>
              <a:rPr lang="hu-HU" b="1" dirty="0" err="1"/>
              <a:t>shade</a:t>
            </a:r>
            <a:r>
              <a:rPr lang="en-US" dirty="0"/>
              <a:t> </a:t>
            </a:r>
            <a:r>
              <a:rPr lang="hu-HU" dirty="0" err="1"/>
              <a:t>on</a:t>
            </a:r>
            <a:r>
              <a:rPr lang="en-US" dirty="0"/>
              <a:t> the </a:t>
            </a:r>
            <a:r>
              <a:rPr lang="en-US" b="1" dirty="0"/>
              <a:t>terrain</a:t>
            </a:r>
            <a:r>
              <a:rPr lang="en-US" dirty="0"/>
              <a:t> for a</a:t>
            </a:r>
            <a:r>
              <a:rPr lang="hu-HU" dirty="0"/>
              <a:t>n</a:t>
            </a:r>
            <a:r>
              <a:rPr lang="en-US" dirty="0"/>
              <a:t> elevation </a:t>
            </a:r>
            <a:r>
              <a:rPr lang="hu-HU" b="1" dirty="0" err="1"/>
              <a:t>raster</a:t>
            </a:r>
            <a:r>
              <a:rPr lang="en-US" dirty="0"/>
              <a:t> (</a:t>
            </a:r>
            <a:r>
              <a:rPr lang="en-US" b="1" dirty="0"/>
              <a:t>DEM</a:t>
            </a:r>
            <a:r>
              <a:rPr lang="en-US" dirty="0"/>
              <a:t>)</a:t>
            </a:r>
            <a:r>
              <a:rPr lang="hu-HU" dirty="0"/>
              <a:t>)</a:t>
            </a:r>
          </a:p>
          <a:p>
            <a:endParaRPr lang="hu-HU" dirty="0"/>
          </a:p>
          <a:p>
            <a:r>
              <a:rPr lang="hu-HU" dirty="0"/>
              <a:t>megoldás: </a:t>
            </a:r>
            <a:r>
              <a:rPr lang="hu-HU" dirty="0" err="1"/>
              <a:t>Raster</a:t>
            </a:r>
            <a:r>
              <a:rPr lang="hu-HU" dirty="0"/>
              <a:t> terrain </a:t>
            </a:r>
            <a:r>
              <a:rPr lang="hu-HU" dirty="0" err="1"/>
              <a:t>analysis</a:t>
            </a:r>
            <a:r>
              <a:rPr lang="hu-HU" dirty="0"/>
              <a:t> &gt; </a:t>
            </a:r>
            <a:r>
              <a:rPr lang="hu-HU" dirty="0" err="1"/>
              <a:t>Hillshade</a:t>
            </a:r>
            <a:endParaRPr lang="hu-HU" dirty="0"/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8136637-BB73-436B-12FD-311CED90D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11:13</a:t>
            </a:fld>
            <a:endParaRPr lang="en-US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7BCDF320-0850-C2C0-360C-D0AD869E68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39057" y="134845"/>
            <a:ext cx="3236032" cy="46534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4BA3BBF1-CA23-8C43-DD77-AEF703CCA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058" y="4913190"/>
            <a:ext cx="3236032" cy="12244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03308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EC02B67-3357-AA50-A998-D03CD96C0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Domborzatmodellből származtatott jellemzők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DCBD0F0-12C6-6542-7D4C-7B45497BE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szintvonal/szintgyűrű</a:t>
            </a:r>
          </a:p>
          <a:p>
            <a:r>
              <a:rPr lang="hu-HU" dirty="0" err="1"/>
              <a:t>lejtőmeredekség</a:t>
            </a:r>
            <a:endParaRPr lang="hu-HU" dirty="0"/>
          </a:p>
          <a:p>
            <a:r>
              <a:rPr lang="hu-HU" dirty="0"/>
              <a:t>kitettség</a:t>
            </a:r>
          </a:p>
          <a:p>
            <a:r>
              <a:rPr lang="hu-HU" dirty="0"/>
              <a:t>domborzatárnyékolás</a:t>
            </a:r>
          </a:p>
          <a:p>
            <a:r>
              <a:rPr lang="hu-HU" dirty="0"/>
              <a:t>topográfiai helyzet (TPI)</a:t>
            </a:r>
          </a:p>
          <a:p>
            <a:r>
              <a:rPr lang="hu-HU" dirty="0"/>
              <a:t>egyenetlenség/érdesség (TRI, </a:t>
            </a:r>
            <a:r>
              <a:rPr lang="hu-HU" dirty="0" err="1"/>
              <a:t>roughness</a:t>
            </a:r>
            <a:r>
              <a:rPr lang="hu-HU" dirty="0"/>
              <a:t>)</a:t>
            </a:r>
          </a:p>
          <a:p>
            <a:r>
              <a:rPr lang="hu-HU" dirty="0"/>
              <a:t>görbület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D4485F3-6740-63C6-3A0D-D248B373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11:13</a:t>
            </a:fld>
            <a:endParaRPr lang="en-US"/>
          </a:p>
        </p:txBody>
      </p:sp>
      <p:pic>
        <p:nvPicPr>
          <p:cNvPr id="7" name="Kép 6" descr="A képen szöveg, képernyőkép, térkép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3C2A8432-66C3-D98C-3198-D76FFEE491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4235" y="117134"/>
            <a:ext cx="3869441" cy="20560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33E598BD-9529-77C2-1076-C045044795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75" t="-1536" r="-717" b="-2942"/>
          <a:stretch/>
        </p:blipFill>
        <p:spPr>
          <a:xfrm>
            <a:off x="8224234" y="4505840"/>
            <a:ext cx="3869442" cy="22753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1" name="Kép 10" descr="A képen rajz, vázlat, Gyermekrajz, művészet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1DF4A053-198A-D1A9-22AC-FD4028551D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4235" y="2274755"/>
            <a:ext cx="3869442" cy="21176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0446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BC483-CA49-85C1-3739-600A72008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5D93AA-584D-0FD7-0AFE-C4AC582E9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Domborzatmodellből származtatott jellemzők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73A27C1-DBA4-824D-3F72-292756462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szintvonal/szintgyűrű</a:t>
            </a:r>
          </a:p>
          <a:p>
            <a:r>
              <a:rPr lang="hu-HU" dirty="0" err="1">
                <a:solidFill>
                  <a:srgbClr val="FF0000"/>
                </a:solidFill>
              </a:rPr>
              <a:t>lejtőmeredekség</a:t>
            </a:r>
            <a:endParaRPr lang="hu-HU" dirty="0">
              <a:solidFill>
                <a:srgbClr val="FF0000"/>
              </a:solidFill>
            </a:endParaRPr>
          </a:p>
          <a:p>
            <a:r>
              <a:rPr lang="hu-HU" dirty="0">
                <a:solidFill>
                  <a:srgbClr val="FF0000"/>
                </a:solidFill>
              </a:rPr>
              <a:t>kitettség</a:t>
            </a:r>
          </a:p>
          <a:p>
            <a:r>
              <a:rPr lang="hu-HU" dirty="0">
                <a:solidFill>
                  <a:srgbClr val="FF0000"/>
                </a:solidFill>
              </a:rPr>
              <a:t>domborzatárnyékolás</a:t>
            </a:r>
          </a:p>
          <a:p>
            <a:r>
              <a:rPr lang="hu-HU" dirty="0"/>
              <a:t>topográfiai helyzet (TPI)</a:t>
            </a:r>
          </a:p>
          <a:p>
            <a:r>
              <a:rPr lang="hu-HU" dirty="0"/>
              <a:t>egyenetlenség/érdesség (TRI, </a:t>
            </a:r>
            <a:r>
              <a:rPr lang="hu-HU" dirty="0" err="1"/>
              <a:t>roughness</a:t>
            </a:r>
            <a:r>
              <a:rPr lang="hu-HU" dirty="0"/>
              <a:t>)</a:t>
            </a:r>
          </a:p>
          <a:p>
            <a:r>
              <a:rPr lang="hu-HU" dirty="0"/>
              <a:t>görbület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A3A4164-E2CC-64EF-7E88-A2AC515DE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11:13</a:t>
            </a:fld>
            <a:endParaRPr lang="en-US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D4EADB09-6BB7-EE5C-1C65-24F9C176FF4E}"/>
              </a:ext>
            </a:extLst>
          </p:cNvPr>
          <p:cNvSpPr/>
          <p:nvPr/>
        </p:nvSpPr>
        <p:spPr>
          <a:xfrm rot="1225821">
            <a:off x="1443582" y="2596738"/>
            <a:ext cx="3988784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EZEKET PRÓBÁLJUK KI –</a:t>
            </a:r>
          </a:p>
        </p:txBody>
      </p:sp>
      <p:pic>
        <p:nvPicPr>
          <p:cNvPr id="7" name="Kép 6" descr="A képen szöveg, képernyőkép, térkép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4413D5A0-474B-DD5C-59DB-A9D2C0363D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4235" y="117134"/>
            <a:ext cx="3869441" cy="20560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5484DAA2-CD8A-1800-8084-4A383D04F1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75" t="-1536" r="-717" b="-2942"/>
          <a:stretch/>
        </p:blipFill>
        <p:spPr>
          <a:xfrm>
            <a:off x="8224234" y="4505840"/>
            <a:ext cx="3869442" cy="22753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1" name="Kép 10" descr="A képen rajz, vázlat, Gyermekrajz, művészet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1B821392-4A47-F16A-F94F-94AF0744B5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4235" y="2274755"/>
            <a:ext cx="3869442" cy="21176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28890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ABC52F-96FA-9A25-816C-B1754EFA9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Lejtőmeredekség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9EE6A47-A82A-DAE0-FF33-20F87A3C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033510" cy="4754563"/>
          </a:xfrm>
        </p:spPr>
        <p:txBody>
          <a:bodyPr/>
          <a:lstStyle/>
          <a:p>
            <a:r>
              <a:rPr lang="hu-HU" dirty="0" err="1"/>
              <a:t>slope</a:t>
            </a:r>
            <a:endParaRPr lang="hu-HU" dirty="0"/>
          </a:p>
          <a:p>
            <a:r>
              <a:rPr lang="hu-HU" dirty="0" err="1"/>
              <a:t>Raster</a:t>
            </a:r>
            <a:r>
              <a:rPr lang="hu-HU" dirty="0"/>
              <a:t> terrain </a:t>
            </a:r>
            <a:r>
              <a:rPr lang="hu-HU" dirty="0" err="1"/>
              <a:t>analysis</a:t>
            </a:r>
            <a:r>
              <a:rPr lang="hu-HU" dirty="0"/>
              <a:t> &gt; </a:t>
            </a:r>
            <a:r>
              <a:rPr lang="hu-HU" dirty="0" err="1"/>
              <a:t>Slope</a:t>
            </a:r>
            <a:endParaRPr lang="hu-HU" dirty="0"/>
          </a:p>
          <a:p>
            <a:r>
              <a:rPr lang="hu-HU" dirty="0"/>
              <a:t>lejtőszöget számol (fokban)</a:t>
            </a:r>
          </a:p>
          <a:p>
            <a:pPr lvl="1"/>
            <a:r>
              <a:rPr lang="hu-HU" dirty="0"/>
              <a:t>ezt bármikor átszámolhatjuk radiánba vagy lejtőszázalékba</a:t>
            </a:r>
          </a:p>
          <a:p>
            <a:pPr lvl="1"/>
            <a:r>
              <a:rPr lang="hu-HU" dirty="0"/>
              <a:t>és létrehozhatunk a fokokból vagy a százalékokból lejtőkategóriákat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151CB20-E286-0AD8-B4D2-61F3C0225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11:13</a:t>
            </a:fld>
            <a:endParaRPr lang="en-US"/>
          </a:p>
        </p:txBody>
      </p:sp>
      <p:pic>
        <p:nvPicPr>
          <p:cNvPr id="9" name="Kép 8" descr="A képen képernyőkép, diagram, szöveg, origami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91C2A278-DF4A-40BB-E717-4A26B69EF0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55" b="3558"/>
          <a:stretch/>
        </p:blipFill>
        <p:spPr>
          <a:xfrm>
            <a:off x="935605" y="4205684"/>
            <a:ext cx="4787900" cy="26523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F3914433-F596-AC04-937F-AAC42B3085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71709" y="0"/>
            <a:ext cx="632029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73860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70266-60BE-1E42-900B-0F08EEEC0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617EA6D-B737-1AE6-E82E-677ED1092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Lejtőmeredekség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6C077AE-FEF6-97D4-7839-147813580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033510" cy="4754563"/>
          </a:xfrm>
        </p:spPr>
        <p:txBody>
          <a:bodyPr/>
          <a:lstStyle/>
          <a:p>
            <a:r>
              <a:rPr lang="hu-HU" dirty="0" err="1"/>
              <a:t>slope</a:t>
            </a:r>
            <a:endParaRPr lang="hu-HU" dirty="0"/>
          </a:p>
          <a:p>
            <a:r>
              <a:rPr lang="hu-HU" dirty="0" err="1"/>
              <a:t>Raster</a:t>
            </a:r>
            <a:r>
              <a:rPr lang="hu-HU" dirty="0"/>
              <a:t> terrain </a:t>
            </a:r>
            <a:r>
              <a:rPr lang="hu-HU" dirty="0" err="1"/>
              <a:t>analysis</a:t>
            </a:r>
            <a:r>
              <a:rPr lang="hu-HU" dirty="0"/>
              <a:t> &gt; </a:t>
            </a:r>
            <a:r>
              <a:rPr lang="hu-HU" dirty="0" err="1"/>
              <a:t>Slope</a:t>
            </a:r>
            <a:endParaRPr lang="hu-HU" dirty="0"/>
          </a:p>
          <a:p>
            <a:r>
              <a:rPr lang="hu-HU" dirty="0"/>
              <a:t>lejtőszöget számol (fokban)</a:t>
            </a:r>
          </a:p>
          <a:p>
            <a:pPr lvl="1"/>
            <a:r>
              <a:rPr lang="hu-HU" dirty="0"/>
              <a:t>ezt bármikor átszámolhatjuk radiánba vagy lejtőszázalékba</a:t>
            </a:r>
          </a:p>
          <a:p>
            <a:pPr lvl="1"/>
            <a:r>
              <a:rPr lang="hu-HU" dirty="0"/>
              <a:t>és létrehozhatunk a fokokból vagy a százalékokból lejtőkategóriákat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6A29A66-7CC8-5C18-821A-4CEB0196F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11:13</a:t>
            </a:fld>
            <a:endParaRPr lang="en-US"/>
          </a:p>
        </p:txBody>
      </p:sp>
      <p:pic>
        <p:nvPicPr>
          <p:cNvPr id="9" name="Kép 8" descr="A képen képernyőkép, diagram, szöveg, origami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9E9447D6-4032-961A-2E48-2137C7163F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55" b="3558"/>
          <a:stretch/>
        </p:blipFill>
        <p:spPr>
          <a:xfrm>
            <a:off x="935605" y="4205684"/>
            <a:ext cx="4787900" cy="26523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B911A3A6-47B8-8703-5711-CEC833F56D5A}"/>
              </a:ext>
            </a:extLst>
          </p:cNvPr>
          <p:cNvSpPr/>
          <p:nvPr/>
        </p:nvSpPr>
        <p:spPr>
          <a:xfrm rot="1225821">
            <a:off x="2944129" y="3655149"/>
            <a:ext cx="2426818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RECLASSIFY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–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C773F92E-835D-7155-50BE-046A3033FD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71709" y="0"/>
            <a:ext cx="632029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8D3F2B0D-70BC-FBF7-68E5-07370E5D129B}"/>
              </a:ext>
            </a:extLst>
          </p:cNvPr>
          <p:cNvSpPr/>
          <p:nvPr/>
        </p:nvSpPr>
        <p:spPr>
          <a:xfrm rot="1225821">
            <a:off x="2413093" y="2627912"/>
            <a:ext cx="3866059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RASTER CALCULATOR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–</a:t>
            </a:r>
          </a:p>
        </p:txBody>
      </p:sp>
    </p:spTree>
    <p:extLst>
      <p:ext uri="{BB962C8B-B14F-4D97-AF65-F5344CB8AC3E}">
        <p14:creationId xmlns:p14="http://schemas.microsoft.com/office/powerpoint/2010/main" val="844429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D1D26-DCA7-701E-640E-1B73588FA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683D80F-9DD8-B437-7B0D-0B70C4CD4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Lejtőmeredekség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62E4303-443D-4C42-EF19-EDC1EF3B9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033510" cy="4754563"/>
          </a:xfrm>
        </p:spPr>
        <p:txBody>
          <a:bodyPr/>
          <a:lstStyle/>
          <a:p>
            <a:r>
              <a:rPr lang="hu-HU" dirty="0" err="1"/>
              <a:t>slope</a:t>
            </a:r>
            <a:endParaRPr lang="hu-HU" dirty="0"/>
          </a:p>
          <a:p>
            <a:r>
              <a:rPr lang="hu-HU" dirty="0" err="1"/>
              <a:t>Raster</a:t>
            </a:r>
            <a:r>
              <a:rPr lang="hu-HU" dirty="0"/>
              <a:t> terrain </a:t>
            </a:r>
            <a:r>
              <a:rPr lang="hu-HU" dirty="0" err="1"/>
              <a:t>analysis</a:t>
            </a:r>
            <a:r>
              <a:rPr lang="hu-HU" dirty="0"/>
              <a:t> &gt; </a:t>
            </a:r>
            <a:r>
              <a:rPr lang="hu-HU" dirty="0" err="1"/>
              <a:t>Slope</a:t>
            </a:r>
            <a:endParaRPr lang="hu-HU" dirty="0"/>
          </a:p>
          <a:p>
            <a:r>
              <a:rPr lang="hu-HU" dirty="0"/>
              <a:t>lejtőszöget számol (fokban)</a:t>
            </a:r>
          </a:p>
          <a:p>
            <a:pPr lvl="1"/>
            <a:r>
              <a:rPr lang="hu-HU" dirty="0"/>
              <a:t>ezt bármikor átszámolhatjuk radiánba vagy lejtőszázalékba</a:t>
            </a:r>
          </a:p>
          <a:p>
            <a:pPr lvl="1"/>
            <a:r>
              <a:rPr lang="hu-HU" dirty="0"/>
              <a:t>és létrehozhatunk a fokokból vagy a százalékokból lejtőkategóriákat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számoljuk ki a domborzatmodellből a </a:t>
            </a:r>
            <a:r>
              <a:rPr lang="hu-HU" dirty="0" err="1"/>
              <a:t>lejtőmeredekséget</a:t>
            </a:r>
            <a:endParaRPr lang="hu-HU" dirty="0"/>
          </a:p>
          <a:p>
            <a:pPr lvl="1"/>
            <a:r>
              <a:rPr lang="hu-HU" dirty="0"/>
              <a:t>módosítsuk a színskálát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B8C5F93-1B8A-C445-4DEC-05DE6526A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11:13</a:t>
            </a:fld>
            <a:endParaRPr lang="en-US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D2084146-8F35-A0C2-C95D-68F0F2BA74D5}"/>
              </a:ext>
            </a:extLst>
          </p:cNvPr>
          <p:cNvSpPr/>
          <p:nvPr/>
        </p:nvSpPr>
        <p:spPr>
          <a:xfrm rot="1225821">
            <a:off x="2944129" y="3655149"/>
            <a:ext cx="2426818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RECLASSIFY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–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1E3E96F-A5E9-A14C-70FE-126202095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71709" y="0"/>
            <a:ext cx="632029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A47A05B7-DB6B-0331-2617-A2A539134514}"/>
              </a:ext>
            </a:extLst>
          </p:cNvPr>
          <p:cNvSpPr/>
          <p:nvPr/>
        </p:nvSpPr>
        <p:spPr>
          <a:xfrm rot="1225821">
            <a:off x="2413093" y="2627912"/>
            <a:ext cx="3866059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RASTER CALCULATOR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–</a:t>
            </a:r>
          </a:p>
        </p:txBody>
      </p:sp>
    </p:spTree>
    <p:extLst>
      <p:ext uri="{BB962C8B-B14F-4D97-AF65-F5344CB8AC3E}">
        <p14:creationId xmlns:p14="http://schemas.microsoft.com/office/powerpoint/2010/main" val="2558831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11547</TotalTime>
  <Words>1313</Words>
  <Application>Microsoft Office PowerPoint</Application>
  <PresentationFormat>Szélesvásznú</PresentationFormat>
  <Paragraphs>289</Paragraphs>
  <Slides>32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8" baseType="lpstr">
      <vt:lpstr>Arial</vt:lpstr>
      <vt:lpstr>Arial Narrow</vt:lpstr>
      <vt:lpstr>Calibri</vt:lpstr>
      <vt:lpstr>Courier New</vt:lpstr>
      <vt:lpstr>Wingdings</vt:lpstr>
      <vt:lpstr>Office-téma</vt:lpstr>
      <vt:lpstr>Raszterműveletek</vt:lpstr>
      <vt:lpstr>Raszterműveletek</vt:lpstr>
      <vt:lpstr>Raszterműveletek</vt:lpstr>
      <vt:lpstr>Raszterműveletek</vt:lpstr>
      <vt:lpstr>Domborzatmodellből származtatott jellemzők</vt:lpstr>
      <vt:lpstr>Domborzatmodellből származtatott jellemzők</vt:lpstr>
      <vt:lpstr>Lejtőmeredekség</vt:lpstr>
      <vt:lpstr>Lejtőmeredekség</vt:lpstr>
      <vt:lpstr>Lejtőmeredekség</vt:lpstr>
      <vt:lpstr>Kitettség</vt:lpstr>
      <vt:lpstr>Kitettség</vt:lpstr>
      <vt:lpstr>Kitettség</vt:lpstr>
      <vt:lpstr>Kitettség</vt:lpstr>
      <vt:lpstr>Kitettség</vt:lpstr>
      <vt:lpstr>Domborzatárnyékolás</vt:lpstr>
      <vt:lpstr>Domborzatárnyékolás</vt:lpstr>
      <vt:lpstr>Domborzatárnyékolás</vt:lpstr>
      <vt:lpstr>További rasztereszközök</vt:lpstr>
      <vt:lpstr>További rasztereszközök</vt:lpstr>
      <vt:lpstr>Raszterek közötti, cellánkénti műveletek</vt:lpstr>
      <vt:lpstr>Raszterek közötti, cellánkénti műveletek</vt:lpstr>
      <vt:lpstr>Raszterek közötti, cellánkénti műveletek</vt:lpstr>
      <vt:lpstr>Raszterek közötti, cellánkénti műveletek</vt:lpstr>
      <vt:lpstr>Raszterek közötti, cellánkénti műveletek</vt:lpstr>
      <vt:lpstr>Raszterek közötti, cellánkénti műveletek</vt:lpstr>
      <vt:lpstr>Raszterek közötti, cellánkénti műveletek</vt:lpstr>
      <vt:lpstr>Raszterek közötti, cellánkénti műveletek</vt:lpstr>
      <vt:lpstr>Raszterek közötti, cellánkénti műveletek</vt:lpstr>
      <vt:lpstr>Raszterek közötti, cellánkénti műveletek</vt:lpstr>
      <vt:lpstr>Gyakorló feladat</vt:lpstr>
      <vt:lpstr>Gyakorló feladat</vt:lpstr>
      <vt:lpstr>Köszönöm a figyelmet!</vt:lpstr>
    </vt:vector>
  </TitlesOfParts>
  <Company>MTA ÖK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Ismerkedés, tematika, követelmény</dc:title>
  <dc:creator>BFÁkos</dc:creator>
  <cp:lastModifiedBy>BFÁkos</cp:lastModifiedBy>
  <cp:revision>409</cp:revision>
  <dcterms:created xsi:type="dcterms:W3CDTF">2021-09-14T06:27:21Z</dcterms:created>
  <dcterms:modified xsi:type="dcterms:W3CDTF">2026-03-16T10:13:56Z</dcterms:modified>
</cp:coreProperties>
</file>